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6858000" cx="12192000"/>
  <p:notesSz cx="6858000" cy="1857375"/>
  <p:embeddedFontLst>
    <p:embeddedFont>
      <p:font typeface="IBM Plex Mono SemiBold"/>
      <p:regular r:id="rId54"/>
      <p:bold r:id="rId55"/>
      <p:italic r:id="rId56"/>
      <p:boldItalic r:id="rId57"/>
    </p:embeddedFont>
    <p:embeddedFont>
      <p:font typeface="IBM Plex Mono"/>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62" roundtripDataSignature="AMtx7miEWJlk8lQA0jhPMVSfXEONLgSlZ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customschemas.google.com/relationships/presentationmetadata" Target="metadata"/><Relationship Id="rId61" Type="http://schemas.openxmlformats.org/officeDocument/2006/relationships/font" Target="fonts/IBMPlexMon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IBMPlexMono-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IBMPlexMonoSemiBold-bold.fntdata"/><Relationship Id="rId10" Type="http://schemas.openxmlformats.org/officeDocument/2006/relationships/slide" Target="slides/slide5.xml"/><Relationship Id="rId54" Type="http://schemas.openxmlformats.org/officeDocument/2006/relationships/font" Target="fonts/IBMPlexMonoSemiBold-regular.fntdata"/><Relationship Id="rId13" Type="http://schemas.openxmlformats.org/officeDocument/2006/relationships/slide" Target="slides/slide8.xml"/><Relationship Id="rId57" Type="http://schemas.openxmlformats.org/officeDocument/2006/relationships/font" Target="fonts/IBMPlexMonoSemiBold-boldItalic.fntdata"/><Relationship Id="rId12" Type="http://schemas.openxmlformats.org/officeDocument/2006/relationships/slide" Target="slides/slide7.xml"/><Relationship Id="rId56" Type="http://schemas.openxmlformats.org/officeDocument/2006/relationships/font" Target="fonts/IBMPlexMonoSemiBold-italic.fntdata"/><Relationship Id="rId15" Type="http://schemas.openxmlformats.org/officeDocument/2006/relationships/slide" Target="slides/slide10.xml"/><Relationship Id="rId59" Type="http://schemas.openxmlformats.org/officeDocument/2006/relationships/font" Target="fonts/IBMPlexMono-bold.fntdata"/><Relationship Id="rId14" Type="http://schemas.openxmlformats.org/officeDocument/2006/relationships/slide" Target="slides/slide9.xml"/><Relationship Id="rId58" Type="http://schemas.openxmlformats.org/officeDocument/2006/relationships/font" Target="fonts/IBMPlexMono-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jpg>
</file>

<file path=ppt/media/image36.jpg>
</file>

<file path=ppt/media/image37.png>
</file>

<file path=ppt/media/image38.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94" name="Google Shape;194;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2" name="Google Shape;222;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4" name="Google Shape;334;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 name="Google Shape;355;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8" name="Google Shape;368;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4" name="Google Shape;384;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31c41684190_0_6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2" name="Google Shape;392;g31c41684190_0_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0" name="Google Shape;400;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5" name="Google Shape;405;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p4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9" name="Google Shape;429;p4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4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6" name="Google Shape;436;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19" name="Google Shape;11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showMasterSp="0">
  <p:cSld name="1_Blank">
    <p:spTree>
      <p:nvGrpSpPr>
        <p:cNvPr id="11" name="Shape 11"/>
        <p:cNvGrpSpPr/>
        <p:nvPr/>
      </p:nvGrpSpPr>
      <p:grpSpPr>
        <a:xfrm>
          <a:off x="0" y="0"/>
          <a:ext cx="0" cy="0"/>
          <a:chOff x="0" y="0"/>
          <a:chExt cx="0" cy="0"/>
        </a:xfrm>
      </p:grpSpPr>
      <p:sp>
        <p:nvSpPr>
          <p:cNvPr id="12" name="Google Shape;12;p4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marR="0" rtl="0" algn="ctr">
              <a:lnSpc>
                <a:spcPct val="90000"/>
              </a:lnSpc>
              <a:spcBef>
                <a:spcPts val="0"/>
              </a:spcBef>
              <a:spcAft>
                <a:spcPts val="0"/>
              </a:spcAft>
              <a:buClr>
                <a:srgbClr val="005493"/>
              </a:buClr>
              <a:buSzPts val="4800"/>
              <a:buFont typeface="IBM Plex Mono SemiBold"/>
              <a:buNone/>
              <a:defRPr b="0" i="0" sz="4800" u="none" cap="none" strike="noStrike">
                <a:solidFill>
                  <a:srgbClr val="005493"/>
                </a:solidFill>
                <a:latin typeface="IBM Plex Mono SemiBold"/>
                <a:ea typeface="IBM Plex Mono SemiBold"/>
                <a:cs typeface="IBM Plex Mono SemiBold"/>
                <a:sym typeface="IBM Plex Mono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4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5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8" name="Google Shape;58;p5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marR="0" rtl="0" algn="l">
              <a:lnSpc>
                <a:spcPct val="90000"/>
              </a:lnSpc>
              <a:spcBef>
                <a:spcPts val="1000"/>
              </a:spcBef>
              <a:spcAft>
                <a:spcPts val="0"/>
              </a:spcAft>
              <a:buClr>
                <a:schemeClr val="dk1"/>
              </a:buClr>
              <a:buSzPts val="3200"/>
              <a:buFont typeface="Arial"/>
              <a:buChar char="•"/>
              <a:defRPr sz="3200">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 name="Google Shape;59;p5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0" name="Google Shape;60;p5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1" name="Google Shape;61;p5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5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5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5" name="Google Shape;65;p59"/>
          <p:cNvSpPr/>
          <p:nvPr>
            <p:ph idx="2" type="pic"/>
          </p:nvPr>
        </p:nvSpPr>
        <p:spPr>
          <a:xfrm>
            <a:off x="5183188" y="987425"/>
            <a:ext cx="6172200" cy="4873625"/>
          </a:xfrm>
          <a:prstGeom prst="rect">
            <a:avLst/>
          </a:prstGeom>
          <a:noFill/>
          <a:ln>
            <a:noFill/>
          </a:ln>
        </p:spPr>
      </p:sp>
      <p:sp>
        <p:nvSpPr>
          <p:cNvPr id="66" name="Google Shape;66;p5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7" name="Google Shape;67;p59"/>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8" name="Google Shape;68;p5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5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60"/>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2" name="Google Shape;72;p6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3" name="Google Shape;73;p60"/>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4" name="Google Shape;74;p6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5" name="Google Shape;75;p6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61"/>
          <p:cNvSpPr txBox="1"/>
          <p:nvPr>
            <p:ph type="title"/>
          </p:nvPr>
        </p:nvSpPr>
        <p:spPr>
          <a:xfrm rot="5400000">
            <a:off x="7133431" y="1956594"/>
            <a:ext cx="5811838" cy="262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8" name="Google Shape;78;p6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9" name="Google Shape;79;p6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0" name="Google Shape;80;p6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1" name="Google Shape;81;p6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 name="Shape 14"/>
        <p:cNvGrpSpPr/>
        <p:nvPr/>
      </p:nvGrpSpPr>
      <p:grpSpPr>
        <a:xfrm>
          <a:off x="0" y="0"/>
          <a:ext cx="0" cy="0"/>
          <a:chOff x="0" y="0"/>
          <a:chExt cx="0" cy="0"/>
        </a:xfrm>
      </p:grpSpPr>
      <p:sp>
        <p:nvSpPr>
          <p:cNvPr id="15" name="Google Shape;15;p5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51"/>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 name="Google Shape;18;p51"/>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19" name="Google Shape;19;p5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 name="Google Shape;20;p5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5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Vertical Title and Text">
  <p:cSld name="1_Vertical Title and Text">
    <p:spTree>
      <p:nvGrpSpPr>
        <p:cNvPr id="22" name="Shape 22"/>
        <p:cNvGrpSpPr/>
        <p:nvPr/>
      </p:nvGrpSpPr>
      <p:grpSpPr>
        <a:xfrm>
          <a:off x="0" y="0"/>
          <a:ext cx="0" cy="0"/>
          <a:chOff x="0" y="0"/>
          <a:chExt cx="0" cy="0"/>
        </a:xfrm>
      </p:grpSpPr>
      <p:sp>
        <p:nvSpPr>
          <p:cNvPr id="23" name="Google Shape;23;p5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4" name="Google Shape;24;p5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53"/>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7" name="Google Shape;27;p5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8" name="Google Shape;28;p5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9" name="Google Shape;29;p5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 name="Google Shape;30;p5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54"/>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 name="Google Shape;33;p5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4" name="Google Shape;34;p5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 name="Google Shape;35;p5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5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5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55"/>
          <p:cNvSpPr txBox="1"/>
          <p:nvPr>
            <p:ph type="title"/>
          </p:nvPr>
        </p:nvSpPr>
        <p:spPr>
          <a:xfrm>
            <a:off x="839788"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0" name="Google Shape;40;p5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1" name="Google Shape;41;p5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5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3" name="Google Shape;43;p5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4" name="Google Shape;44;p55"/>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55"/>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6" name="Google Shape;46;p5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56"/>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9" name="Google Shape;49;p56"/>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0" name="Google Shape;50;p56"/>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Google Shape;51;p5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57"/>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57"/>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5" name="Google Shape;55;p5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600" u="none" cap="none" strike="noStrike">
                <a:solidFill>
                  <a:srgbClr val="1C7DDB"/>
                </a:solidFill>
                <a:latin typeface="Arial"/>
                <a:ea typeface="Arial"/>
                <a:cs typeface="Arial"/>
                <a:sym typeface="Arial"/>
              </a:defRPr>
            </a:lvl1pPr>
            <a:lvl2pPr indent="0" lvl="1" marL="0" marR="0" rtl="0" algn="r">
              <a:spcBef>
                <a:spcPts val="0"/>
              </a:spcBef>
              <a:buNone/>
              <a:defRPr b="0" i="0" sz="1600" u="none" cap="none" strike="noStrike">
                <a:solidFill>
                  <a:srgbClr val="1C7DDB"/>
                </a:solidFill>
                <a:latin typeface="Arial"/>
                <a:ea typeface="Arial"/>
                <a:cs typeface="Arial"/>
                <a:sym typeface="Arial"/>
              </a:defRPr>
            </a:lvl2pPr>
            <a:lvl3pPr indent="0" lvl="2" marL="0" marR="0" rtl="0" algn="r">
              <a:spcBef>
                <a:spcPts val="0"/>
              </a:spcBef>
              <a:buNone/>
              <a:defRPr b="0" i="0" sz="1600" u="none" cap="none" strike="noStrike">
                <a:solidFill>
                  <a:srgbClr val="1C7DDB"/>
                </a:solidFill>
                <a:latin typeface="Arial"/>
                <a:ea typeface="Arial"/>
                <a:cs typeface="Arial"/>
                <a:sym typeface="Arial"/>
              </a:defRPr>
            </a:lvl3pPr>
            <a:lvl4pPr indent="0" lvl="3" marL="0" marR="0" rtl="0" algn="r">
              <a:spcBef>
                <a:spcPts val="0"/>
              </a:spcBef>
              <a:buNone/>
              <a:defRPr b="0" i="0" sz="1600" u="none" cap="none" strike="noStrike">
                <a:solidFill>
                  <a:srgbClr val="1C7DDB"/>
                </a:solidFill>
                <a:latin typeface="Arial"/>
                <a:ea typeface="Arial"/>
                <a:cs typeface="Arial"/>
                <a:sym typeface="Arial"/>
              </a:defRPr>
            </a:lvl4pPr>
            <a:lvl5pPr indent="0" lvl="4" marL="0" marR="0" rtl="0" algn="r">
              <a:spcBef>
                <a:spcPts val="0"/>
              </a:spcBef>
              <a:buNone/>
              <a:defRPr b="0" i="0" sz="1600" u="none" cap="none" strike="noStrike">
                <a:solidFill>
                  <a:srgbClr val="1C7DDB"/>
                </a:solidFill>
                <a:latin typeface="Arial"/>
                <a:ea typeface="Arial"/>
                <a:cs typeface="Arial"/>
                <a:sym typeface="Arial"/>
              </a:defRPr>
            </a:lvl5pPr>
            <a:lvl6pPr indent="0" lvl="5" marL="0" marR="0" rtl="0" algn="r">
              <a:spcBef>
                <a:spcPts val="0"/>
              </a:spcBef>
              <a:buNone/>
              <a:defRPr b="0" i="0" sz="1600" u="none" cap="none" strike="noStrike">
                <a:solidFill>
                  <a:srgbClr val="1C7DDB"/>
                </a:solidFill>
                <a:latin typeface="Arial"/>
                <a:ea typeface="Arial"/>
                <a:cs typeface="Arial"/>
                <a:sym typeface="Arial"/>
              </a:defRPr>
            </a:lvl6pPr>
            <a:lvl7pPr indent="0" lvl="6" marL="0" marR="0" rtl="0" algn="r">
              <a:spcBef>
                <a:spcPts val="0"/>
              </a:spcBef>
              <a:buNone/>
              <a:defRPr b="0" i="0" sz="1600" u="none" cap="none" strike="noStrike">
                <a:solidFill>
                  <a:srgbClr val="1C7DDB"/>
                </a:solidFill>
                <a:latin typeface="Arial"/>
                <a:ea typeface="Arial"/>
                <a:cs typeface="Arial"/>
                <a:sym typeface="Arial"/>
              </a:defRPr>
            </a:lvl7pPr>
            <a:lvl8pPr indent="0" lvl="7" marL="0" marR="0" rtl="0" algn="r">
              <a:spcBef>
                <a:spcPts val="0"/>
              </a:spcBef>
              <a:buNone/>
              <a:defRPr b="0" i="0" sz="1600" u="none" cap="none" strike="noStrike">
                <a:solidFill>
                  <a:srgbClr val="1C7DDB"/>
                </a:solidFill>
                <a:latin typeface="Arial"/>
                <a:ea typeface="Arial"/>
                <a:cs typeface="Arial"/>
                <a:sym typeface="Arial"/>
              </a:defRPr>
            </a:lvl8pPr>
            <a:lvl9pPr indent="0" lvl="8" marL="0" marR="0" rtl="0" algn="r">
              <a:spcBef>
                <a:spcPts val="0"/>
              </a:spcBef>
              <a:buNone/>
              <a:defRPr b="0" i="0" sz="1600" u="none" cap="none" strike="noStrike">
                <a:solidFill>
                  <a:srgbClr val="1C7D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7.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7.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7.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7.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7.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7.png"/><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7.pn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7.png"/><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7.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7.png"/><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7.png"/><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7.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7.pn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7.png"/><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7.png"/><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7.png"/><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7.png"/><Relationship Id="rId4"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7.png"/><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7.png"/><Relationship Id="rId4" Type="http://schemas.openxmlformats.org/officeDocument/2006/relationships/image" Target="../media/image3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5.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7.png"/><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7.png"/><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7.png"/><Relationship Id="rId4" Type="http://schemas.openxmlformats.org/officeDocument/2006/relationships/image" Target="../media/image2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27.png"/><Relationship Id="rId4" Type="http://schemas.openxmlformats.org/officeDocument/2006/relationships/image" Target="../media/image2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4.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7.png"/><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27.png"/><Relationship Id="rId4" Type="http://schemas.openxmlformats.org/officeDocument/2006/relationships/image" Target="../media/image2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2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2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 Id="rId3" Type="http://schemas.openxmlformats.org/officeDocument/2006/relationships/image" Target="../media/image3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7.png"/><Relationship Id="rId4" Type="http://schemas.openxmlformats.org/officeDocument/2006/relationships/hyperlink" Target="https://api.spacexdata.com/v4/launches/past" TargetMode="External"/><Relationship Id="rId5" Type="http://schemas.openxmlformats.org/officeDocument/2006/relationships/hyperlink" Target="https://api.spacexdata.com/v4/cores/" TargetMode="External"/><Relationship Id="rId6" Type="http://schemas.openxmlformats.org/officeDocument/2006/relationships/hyperlink" Target="https://api.spacexdata.com/v4/payloads/" TargetMode="External"/><Relationship Id="rId7" Type="http://schemas.openxmlformats.org/officeDocument/2006/relationships/hyperlink" Target="https://api.spacexdata.com/v4/launchpads/" TargetMode="External"/><Relationship Id="rId8" Type="http://schemas.openxmlformats.org/officeDocument/2006/relationships/hyperlink" Target="https://api.spacexdata.com/v4/rocket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7.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7.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
          <p:cNvSpPr txBox="1"/>
          <p:nvPr/>
        </p:nvSpPr>
        <p:spPr>
          <a:xfrm>
            <a:off x="888546" y="4568734"/>
            <a:ext cx="2514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2"/>
                </a:solidFill>
              </a:rPr>
              <a:t>Aditya Shandilya</a:t>
            </a:r>
            <a:endParaRPr/>
          </a:p>
          <a:p>
            <a:pPr indent="0" lvl="0" marL="0" marR="0" rtl="0" algn="l">
              <a:spcBef>
                <a:spcPts val="0"/>
              </a:spcBef>
              <a:spcAft>
                <a:spcPts val="0"/>
              </a:spcAft>
              <a:buNone/>
            </a:pPr>
            <a:r>
              <a:rPr lang="en-US" sz="1800">
                <a:solidFill>
                  <a:schemeClr val="lt2"/>
                </a:solidFill>
              </a:rPr>
              <a:t>4th Dec 2024</a:t>
            </a:r>
            <a:endParaRPr/>
          </a:p>
        </p:txBody>
      </p:sp>
      <p:pic>
        <p:nvPicPr>
          <p:cNvPr descr="IBM Skills Network Logo - Horizontal-noai copy.png" id="87" name="Google Shape;87;p1"/>
          <p:cNvPicPr preferRelativeResize="0"/>
          <p:nvPr/>
        </p:nvPicPr>
        <p:blipFill rotWithShape="1">
          <a:blip r:embed="rId4">
            <a:alphaModFix/>
          </a:blip>
          <a:srcRect b="0" l="0" r="0" t="0"/>
          <a:stretch/>
        </p:blipFill>
        <p:spPr>
          <a:xfrm>
            <a:off x="889820" y="676828"/>
            <a:ext cx="2104103" cy="629183"/>
          </a:xfrm>
          <a:prstGeom prst="rect">
            <a:avLst/>
          </a:prstGeom>
          <a:noFill/>
          <a:ln>
            <a:noFill/>
          </a:ln>
        </p:spPr>
      </p:pic>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1" name="Shape 151"/>
        <p:cNvGrpSpPr/>
        <p:nvPr/>
      </p:nvGrpSpPr>
      <p:grpSpPr>
        <a:xfrm>
          <a:off x="0" y="0"/>
          <a:ext cx="0" cy="0"/>
          <a:chOff x="0" y="0"/>
          <a:chExt cx="0" cy="0"/>
        </a:xfrm>
      </p:grpSpPr>
      <p:sp>
        <p:nvSpPr>
          <p:cNvPr id="152" name="Google Shape;152;p1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53" name="Google Shape;153;p10"/>
          <p:cNvSpPr txBox="1"/>
          <p:nvPr>
            <p:ph idx="1" type="body"/>
          </p:nvPr>
        </p:nvSpPr>
        <p:spPr>
          <a:xfrm>
            <a:off x="769998" y="1380975"/>
            <a:ext cx="10688100" cy="4351200"/>
          </a:xfrm>
          <a:prstGeom prst="rect">
            <a:avLst/>
          </a:prstGeom>
          <a:noFill/>
          <a:ln>
            <a:noFill/>
          </a:ln>
        </p:spPr>
        <p:txBody>
          <a:bodyPr anchorCtr="0" anchor="t" bIns="45700" lIns="91425" spcFirstLastPara="1" rIns="91425" wrap="square" tIns="45700">
            <a:noAutofit/>
          </a:bodyPr>
          <a:lstStyle/>
          <a:p>
            <a:pPr indent="-209550" lvl="0" marL="228600" marR="0" rtl="0" algn="l">
              <a:lnSpc>
                <a:spcPct val="115000"/>
              </a:lnSpc>
              <a:spcBef>
                <a:spcPts val="0"/>
              </a:spcBef>
              <a:spcAft>
                <a:spcPts val="0"/>
              </a:spcAft>
              <a:buClr>
                <a:srgbClr val="292929"/>
              </a:buClr>
              <a:buSzPts val="1900"/>
              <a:buFont typeface="Arial"/>
              <a:buChar char="•"/>
            </a:pPr>
            <a:r>
              <a:rPr b="1" lang="en-US" sz="1900">
                <a:solidFill>
                  <a:srgbClr val="292929"/>
                </a:solidFill>
              </a:rPr>
              <a:t>Data pre-processing</a:t>
            </a:r>
            <a:r>
              <a:rPr lang="en-US" sz="1900">
                <a:solidFill>
                  <a:srgbClr val="292929"/>
                </a:solidFill>
              </a:rPr>
              <a:t> was performed on the past launches dataset, on all columns which were having missing data:</a:t>
            </a:r>
            <a:endParaRPr sz="1900">
              <a:solidFill>
                <a:srgbClr val="292929"/>
              </a:solidFill>
            </a:endParaRPr>
          </a:p>
          <a:p>
            <a:pPr indent="-349250" lvl="1" marL="914400" marR="0" rtl="0" algn="l">
              <a:lnSpc>
                <a:spcPct val="115000"/>
              </a:lnSpc>
              <a:spcBef>
                <a:spcPts val="0"/>
              </a:spcBef>
              <a:spcAft>
                <a:spcPts val="0"/>
              </a:spcAft>
              <a:buClr>
                <a:srgbClr val="292929"/>
              </a:buClr>
              <a:buSzPts val="1900"/>
              <a:buChar char="○"/>
            </a:pPr>
            <a:r>
              <a:rPr lang="en-US" sz="1900">
                <a:solidFill>
                  <a:srgbClr val="292929"/>
                </a:solidFill>
              </a:rPr>
              <a:t>5 missing values in columns </a:t>
            </a:r>
            <a:r>
              <a:rPr b="1" lang="en-US" sz="1900">
                <a:solidFill>
                  <a:srgbClr val="292929"/>
                </a:solidFill>
              </a:rPr>
              <a:t>Payload Mass</a:t>
            </a:r>
            <a:r>
              <a:rPr lang="en-US" sz="1900">
                <a:solidFill>
                  <a:srgbClr val="292929"/>
                </a:solidFill>
              </a:rPr>
              <a:t>, replaced by </a:t>
            </a:r>
            <a:r>
              <a:rPr b="1" lang="en-US" sz="1900">
                <a:solidFill>
                  <a:srgbClr val="292929"/>
                </a:solidFill>
              </a:rPr>
              <a:t>mean</a:t>
            </a:r>
            <a:r>
              <a:rPr lang="en-US" sz="1900">
                <a:solidFill>
                  <a:srgbClr val="292929"/>
                </a:solidFill>
              </a:rPr>
              <a:t> of the feature</a:t>
            </a:r>
            <a:endParaRPr sz="1900">
              <a:solidFill>
                <a:srgbClr val="292929"/>
              </a:solidFill>
            </a:endParaRPr>
          </a:p>
          <a:p>
            <a:pPr indent="-349250" lvl="1" marL="914400" marR="0" rtl="0" algn="l">
              <a:lnSpc>
                <a:spcPct val="115000"/>
              </a:lnSpc>
              <a:spcBef>
                <a:spcPts val="0"/>
              </a:spcBef>
              <a:spcAft>
                <a:spcPts val="0"/>
              </a:spcAft>
              <a:buClr>
                <a:srgbClr val="292929"/>
              </a:buClr>
              <a:buSzPts val="1900"/>
              <a:buChar char="○"/>
            </a:pPr>
            <a:r>
              <a:rPr lang="en-US" sz="1900">
                <a:solidFill>
                  <a:srgbClr val="292929"/>
                </a:solidFill>
              </a:rPr>
              <a:t>26 missing values for </a:t>
            </a:r>
            <a:r>
              <a:rPr b="1" lang="en-US" sz="1900">
                <a:solidFill>
                  <a:srgbClr val="292929"/>
                </a:solidFill>
              </a:rPr>
              <a:t>Landing Pad</a:t>
            </a:r>
            <a:r>
              <a:rPr lang="en-US" sz="1900">
                <a:solidFill>
                  <a:srgbClr val="292929"/>
                </a:solidFill>
              </a:rPr>
              <a:t>, replaced by 0s, depicting that the </a:t>
            </a:r>
            <a:r>
              <a:rPr b="1" lang="en-US" sz="1900">
                <a:solidFill>
                  <a:srgbClr val="292929"/>
                </a:solidFill>
              </a:rPr>
              <a:t>landings were a failure</a:t>
            </a:r>
            <a:endParaRPr b="1" sz="1900">
              <a:solidFill>
                <a:srgbClr val="292929"/>
              </a:solidFill>
            </a:endParaRPr>
          </a:p>
          <a:p>
            <a:pPr indent="-349250" lvl="1" marL="914400" marR="0" rtl="0" algn="l">
              <a:lnSpc>
                <a:spcPct val="115000"/>
              </a:lnSpc>
              <a:spcBef>
                <a:spcPts val="0"/>
              </a:spcBef>
              <a:spcAft>
                <a:spcPts val="0"/>
              </a:spcAft>
              <a:buClr>
                <a:srgbClr val="292929"/>
              </a:buClr>
              <a:buSzPts val="1900"/>
              <a:buChar char="○"/>
            </a:pPr>
            <a:r>
              <a:rPr lang="en-US" sz="1900">
                <a:solidFill>
                  <a:srgbClr val="292929"/>
                </a:solidFill>
              </a:rPr>
              <a:t>Converted </a:t>
            </a:r>
            <a:r>
              <a:rPr lang="en-US" sz="1900">
                <a:solidFill>
                  <a:srgbClr val="292929"/>
                </a:solidFill>
              </a:rPr>
              <a:t>the outcome column to have binary values, 1 - success and 0 - Failure</a:t>
            </a:r>
            <a:endParaRPr sz="1900">
              <a:solidFill>
                <a:srgbClr val="292929"/>
              </a:solidFill>
            </a:endParaRPr>
          </a:p>
          <a:p>
            <a:pPr indent="-209550" lvl="0" marL="228600" marR="0" rtl="0" algn="l">
              <a:lnSpc>
                <a:spcPct val="115000"/>
              </a:lnSpc>
              <a:spcBef>
                <a:spcPts val="1000"/>
              </a:spcBef>
              <a:spcAft>
                <a:spcPts val="0"/>
              </a:spcAft>
              <a:buClr>
                <a:srgbClr val="292929"/>
              </a:buClr>
              <a:buSzPts val="1900"/>
              <a:buFont typeface="Arial"/>
              <a:buChar char="•"/>
            </a:pPr>
            <a:r>
              <a:rPr lang="en-US" sz="1900">
                <a:solidFill>
                  <a:srgbClr val="292929"/>
                </a:solidFill>
              </a:rPr>
              <a:t>Calculated the number of launches on each site, where </a:t>
            </a:r>
            <a:r>
              <a:rPr b="1" lang="en-US" sz="1900">
                <a:solidFill>
                  <a:srgbClr val="292929"/>
                </a:solidFill>
              </a:rPr>
              <a:t>Cape Canaveral Space Launch Complex</a:t>
            </a:r>
            <a:r>
              <a:rPr lang="en-US" sz="1900">
                <a:solidFill>
                  <a:srgbClr val="292929"/>
                </a:solidFill>
              </a:rPr>
              <a:t> leads with </a:t>
            </a:r>
            <a:r>
              <a:rPr b="1" lang="en-US" sz="1900">
                <a:solidFill>
                  <a:srgbClr val="292929"/>
                </a:solidFill>
              </a:rPr>
              <a:t>55 launches</a:t>
            </a:r>
            <a:endParaRPr b="1" sz="1900">
              <a:solidFill>
                <a:srgbClr val="292929"/>
              </a:solidFill>
            </a:endParaRPr>
          </a:p>
          <a:p>
            <a:pPr indent="-209550" lvl="0" marL="228600" marR="0" rtl="0" algn="l">
              <a:lnSpc>
                <a:spcPct val="115000"/>
              </a:lnSpc>
              <a:spcBef>
                <a:spcPts val="1000"/>
              </a:spcBef>
              <a:spcAft>
                <a:spcPts val="0"/>
              </a:spcAft>
              <a:buClr>
                <a:srgbClr val="292929"/>
              </a:buClr>
              <a:buSzPts val="1900"/>
              <a:buChar char="•"/>
            </a:pPr>
            <a:r>
              <a:rPr lang="en-US" sz="1900">
                <a:solidFill>
                  <a:srgbClr val="292929"/>
                </a:solidFill>
              </a:rPr>
              <a:t>Most successful and popular orbit to launch payloads to has been </a:t>
            </a:r>
            <a:r>
              <a:rPr b="1" lang="en-US" sz="1900">
                <a:solidFill>
                  <a:srgbClr val="292929"/>
                </a:solidFill>
              </a:rPr>
              <a:t>GTO</a:t>
            </a:r>
            <a:r>
              <a:rPr lang="en-US" sz="1900">
                <a:solidFill>
                  <a:srgbClr val="292929"/>
                </a:solidFill>
              </a:rPr>
              <a:t>(Geosynchronous Transfer Orbit), being the destination for the </a:t>
            </a:r>
            <a:r>
              <a:rPr b="1" lang="en-US" sz="1900">
                <a:solidFill>
                  <a:srgbClr val="292929"/>
                </a:solidFill>
              </a:rPr>
              <a:t>max of 27 payloads</a:t>
            </a:r>
            <a:endParaRPr b="1" sz="1900">
              <a:solidFill>
                <a:srgbClr val="292929"/>
              </a:solidFill>
            </a:endParaRPr>
          </a:p>
          <a:p>
            <a:pPr indent="-209550" lvl="0" marL="228600" marR="0" rtl="0" algn="l">
              <a:lnSpc>
                <a:spcPct val="115000"/>
              </a:lnSpc>
              <a:spcBef>
                <a:spcPts val="1000"/>
              </a:spcBef>
              <a:spcAft>
                <a:spcPts val="0"/>
              </a:spcAft>
              <a:buClr>
                <a:srgbClr val="292929"/>
              </a:buClr>
              <a:buSzPts val="1900"/>
              <a:buChar char="•"/>
            </a:pPr>
            <a:r>
              <a:rPr lang="en-US" sz="1900">
                <a:solidFill>
                  <a:srgbClr val="292929"/>
                </a:solidFill>
              </a:rPr>
              <a:t>There are 8 types of </a:t>
            </a:r>
            <a:r>
              <a:rPr lang="en-US" sz="1900">
                <a:solidFill>
                  <a:srgbClr val="292929"/>
                </a:solidFill>
              </a:rPr>
              <a:t>occurrences</a:t>
            </a:r>
            <a:r>
              <a:rPr lang="en-US" sz="1900">
                <a:solidFill>
                  <a:srgbClr val="292929"/>
                </a:solidFill>
              </a:rPr>
              <a:t> recorded - </a:t>
            </a:r>
            <a:r>
              <a:rPr b="1" lang="en-US" sz="1900">
                <a:solidFill>
                  <a:srgbClr val="292929"/>
                </a:solidFill>
              </a:rPr>
              <a:t>5 depicting negative and 3 positive outcomes</a:t>
            </a:r>
            <a:endParaRPr b="1" sz="1900">
              <a:solidFill>
                <a:srgbClr val="292929"/>
              </a:solidFill>
            </a:endParaRPr>
          </a:p>
          <a:p>
            <a:pPr indent="-209550" lvl="0" marL="228600" marR="0" rtl="0" algn="l">
              <a:lnSpc>
                <a:spcPct val="115000"/>
              </a:lnSpc>
              <a:spcBef>
                <a:spcPts val="1000"/>
              </a:spcBef>
              <a:spcAft>
                <a:spcPts val="0"/>
              </a:spcAft>
              <a:buClr>
                <a:srgbClr val="292929"/>
              </a:buClr>
              <a:buSzPts val="1900"/>
              <a:buFont typeface="Arial"/>
              <a:buChar char="•"/>
            </a:pPr>
            <a:r>
              <a:rPr lang="en-US" sz="1900">
                <a:solidFill>
                  <a:srgbClr val="292929"/>
                </a:solidFill>
                <a:latin typeface="Arial"/>
                <a:ea typeface="Arial"/>
                <a:cs typeface="Arial"/>
                <a:sym typeface="Arial"/>
              </a:rPr>
              <a:t>Add the GitHub URL of your completed data wrangling related notebooks, as an external reference and peer-review purpose</a:t>
            </a:r>
            <a:endParaRPr sz="1100"/>
          </a:p>
          <a:p>
            <a:pPr indent="-50800" lvl="0" marL="228600" marR="0" rtl="0" algn="l">
              <a:lnSpc>
                <a:spcPct val="90000"/>
              </a:lnSpc>
              <a:spcBef>
                <a:spcPts val="1000"/>
              </a:spcBef>
              <a:spcAft>
                <a:spcPts val="0"/>
              </a:spcAft>
              <a:buClr>
                <a:schemeClr val="dk1"/>
              </a:buClr>
              <a:buSzPts val="2800"/>
              <a:buFont typeface="Arial"/>
              <a:buNone/>
            </a:pPr>
            <a:r>
              <a:t/>
            </a:r>
            <a:endParaRPr sz="29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9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900">
              <a:solidFill>
                <a:schemeClr val="dk1"/>
              </a:solidFill>
              <a:latin typeface="Calibri"/>
              <a:ea typeface="Calibri"/>
              <a:cs typeface="Calibri"/>
              <a:sym typeface="Calibri"/>
            </a:endParaRPr>
          </a:p>
        </p:txBody>
      </p:sp>
      <p:sp>
        <p:nvSpPr>
          <p:cNvPr id="154" name="Google Shape;154;p1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Wrangling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1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0" name="Google Shape;160;p12"/>
          <p:cNvSpPr txBox="1"/>
          <p:nvPr>
            <p:ph idx="1" type="body"/>
          </p:nvPr>
        </p:nvSpPr>
        <p:spPr>
          <a:xfrm>
            <a:off x="769999" y="1460800"/>
            <a:ext cx="10515600" cy="43512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1100"/>
              </a:spcBef>
              <a:spcAft>
                <a:spcPts val="0"/>
              </a:spcAft>
              <a:buClr>
                <a:schemeClr val="dk1"/>
              </a:buClr>
              <a:buSzPts val="1800"/>
              <a:buChar char="•"/>
            </a:pPr>
            <a:r>
              <a:rPr lang="en-US" sz="1800">
                <a:solidFill>
                  <a:schemeClr val="dk1"/>
                </a:solidFill>
              </a:rPr>
              <a:t>Displayed the names of the unique launch sites in the space mission</a:t>
            </a:r>
            <a:endParaRPr sz="1800">
              <a:solidFill>
                <a:schemeClr val="dk1"/>
              </a:solidFill>
            </a:endParaRPr>
          </a:p>
          <a:p>
            <a:pPr indent="-342900" lvl="0" marL="457200" marR="0" rtl="0" algn="l">
              <a:lnSpc>
                <a:spcPct val="115000"/>
              </a:lnSpc>
              <a:spcBef>
                <a:spcPts val="0"/>
              </a:spcBef>
              <a:spcAft>
                <a:spcPts val="0"/>
              </a:spcAft>
              <a:buClr>
                <a:srgbClr val="292929"/>
              </a:buClr>
              <a:buSzPts val="1800"/>
              <a:buChar char="•"/>
            </a:pPr>
            <a:r>
              <a:rPr lang="en-US" sz="1800">
                <a:solidFill>
                  <a:srgbClr val="292929"/>
                </a:solidFill>
              </a:rPr>
              <a:t>Displayed 5 records where launch sites begin with the string 'CCA'</a:t>
            </a:r>
            <a:endParaRPr sz="1800">
              <a:solidFill>
                <a:srgbClr val="292929"/>
              </a:solidFill>
            </a:endParaRPr>
          </a:p>
          <a:p>
            <a:pPr indent="-342900" lvl="0" marL="457200" marR="0" rtl="0" algn="l">
              <a:lnSpc>
                <a:spcPct val="115000"/>
              </a:lnSpc>
              <a:spcBef>
                <a:spcPts val="0"/>
              </a:spcBef>
              <a:spcAft>
                <a:spcPts val="0"/>
              </a:spcAft>
              <a:buClr>
                <a:srgbClr val="292929"/>
              </a:buClr>
              <a:buSzPts val="1800"/>
              <a:buChar char="•"/>
            </a:pPr>
            <a:r>
              <a:rPr lang="en-US" sz="1800">
                <a:solidFill>
                  <a:srgbClr val="292929"/>
                </a:solidFill>
              </a:rPr>
              <a:t>Displayed the total payload mass carried by boosters launched by NASA (CRS)</a:t>
            </a:r>
            <a:endParaRPr sz="1800">
              <a:solidFill>
                <a:srgbClr val="292929"/>
              </a:solidFill>
            </a:endParaRPr>
          </a:p>
          <a:p>
            <a:pPr indent="-342900" lvl="0" marL="457200" marR="0" rtl="0" algn="l">
              <a:lnSpc>
                <a:spcPct val="115000"/>
              </a:lnSpc>
              <a:spcBef>
                <a:spcPts val="0"/>
              </a:spcBef>
              <a:spcAft>
                <a:spcPts val="0"/>
              </a:spcAft>
              <a:buClr>
                <a:srgbClr val="292929"/>
              </a:buClr>
              <a:buSzPts val="1800"/>
              <a:buChar char="•"/>
            </a:pPr>
            <a:r>
              <a:rPr lang="en-US" sz="1800">
                <a:solidFill>
                  <a:srgbClr val="292929"/>
                </a:solidFill>
              </a:rPr>
              <a:t>Displayed average payload mass carried by booster version F9 v1.1</a:t>
            </a:r>
            <a:endParaRPr sz="1800">
              <a:solidFill>
                <a:srgbClr val="292929"/>
              </a:solidFill>
            </a:endParaRPr>
          </a:p>
          <a:p>
            <a:pPr indent="-342900" lvl="0" marL="457200" marR="0" rtl="0" algn="l">
              <a:lnSpc>
                <a:spcPct val="115000"/>
              </a:lnSpc>
              <a:spcBef>
                <a:spcPts val="0"/>
              </a:spcBef>
              <a:spcAft>
                <a:spcPts val="0"/>
              </a:spcAft>
              <a:buClr>
                <a:srgbClr val="292929"/>
              </a:buClr>
              <a:buSzPts val="1800"/>
              <a:buChar char="•"/>
            </a:pPr>
            <a:r>
              <a:rPr lang="en-US" sz="1800">
                <a:solidFill>
                  <a:srgbClr val="292929"/>
                </a:solidFill>
              </a:rPr>
              <a:t>Listed the date when the first succesful landing outcome in ground pad was acheived</a:t>
            </a:r>
            <a:endParaRPr sz="1800">
              <a:solidFill>
                <a:srgbClr val="292929"/>
              </a:solidFill>
            </a:endParaRPr>
          </a:p>
          <a:p>
            <a:pPr indent="-342900" lvl="0" marL="457200" marR="0" rtl="0" algn="l">
              <a:lnSpc>
                <a:spcPct val="115000"/>
              </a:lnSpc>
              <a:spcBef>
                <a:spcPts val="0"/>
              </a:spcBef>
              <a:spcAft>
                <a:spcPts val="0"/>
              </a:spcAft>
              <a:buClr>
                <a:srgbClr val="292929"/>
              </a:buClr>
              <a:buSzPts val="1800"/>
              <a:buChar char="•"/>
            </a:pPr>
            <a:r>
              <a:rPr lang="en-US" sz="1800">
                <a:solidFill>
                  <a:srgbClr val="292929"/>
                </a:solidFill>
              </a:rPr>
              <a:t>Listed the names of the boosters which have success in drone ship and have payload mass greater than 4000 but less than 6000</a:t>
            </a:r>
            <a:endParaRPr sz="1800">
              <a:solidFill>
                <a:srgbClr val="292929"/>
              </a:solidFill>
            </a:endParaRPr>
          </a:p>
          <a:p>
            <a:pPr indent="-342900" lvl="0" marL="457200" marR="0" rtl="0" algn="l">
              <a:lnSpc>
                <a:spcPct val="115000"/>
              </a:lnSpc>
              <a:spcBef>
                <a:spcPts val="0"/>
              </a:spcBef>
              <a:spcAft>
                <a:spcPts val="0"/>
              </a:spcAft>
              <a:buClr>
                <a:srgbClr val="292929"/>
              </a:buClr>
              <a:buSzPts val="1800"/>
              <a:buChar char="•"/>
            </a:pPr>
            <a:r>
              <a:rPr lang="en-US" sz="1800">
                <a:solidFill>
                  <a:srgbClr val="292929"/>
                </a:solidFill>
              </a:rPr>
              <a:t>Listed the total number of successful and failure mission outcomes</a:t>
            </a:r>
            <a:endParaRPr sz="1800">
              <a:solidFill>
                <a:srgbClr val="292929"/>
              </a:solidFill>
            </a:endParaRPr>
          </a:p>
          <a:p>
            <a:pPr indent="-342900" lvl="0" marL="457200" marR="0" rtl="0" algn="l">
              <a:lnSpc>
                <a:spcPct val="115000"/>
              </a:lnSpc>
              <a:spcBef>
                <a:spcPts val="0"/>
              </a:spcBef>
              <a:spcAft>
                <a:spcPts val="0"/>
              </a:spcAft>
              <a:buClr>
                <a:srgbClr val="292929"/>
              </a:buClr>
              <a:buSzPts val="1800"/>
              <a:buChar char="•"/>
            </a:pPr>
            <a:r>
              <a:rPr lang="en-US" sz="1800">
                <a:solidFill>
                  <a:srgbClr val="292929"/>
                </a:solidFill>
              </a:rPr>
              <a:t>Listed the names of the booster_versions which have carried the maximum payload mass. Use a subquery</a:t>
            </a:r>
            <a:endParaRPr sz="1800">
              <a:solidFill>
                <a:srgbClr val="292929"/>
              </a:solidFill>
            </a:endParaRPr>
          </a:p>
          <a:p>
            <a:pPr indent="-342900" lvl="0" marL="457200" marR="0" rtl="0" algn="l">
              <a:lnSpc>
                <a:spcPct val="115000"/>
              </a:lnSpc>
              <a:spcBef>
                <a:spcPts val="0"/>
              </a:spcBef>
              <a:spcAft>
                <a:spcPts val="0"/>
              </a:spcAft>
              <a:buClr>
                <a:srgbClr val="292929"/>
              </a:buClr>
              <a:buSzPts val="1800"/>
              <a:buChar char="•"/>
            </a:pPr>
            <a:r>
              <a:rPr lang="en-US" sz="1800">
                <a:solidFill>
                  <a:srgbClr val="292929"/>
                </a:solidFill>
              </a:rPr>
              <a:t>Listed the records which will display the month names, failure landing_outcomes in drone ship ,booster versions, launch_site for the months in year 2015</a:t>
            </a:r>
            <a:endParaRPr sz="1800">
              <a:solidFill>
                <a:srgbClr val="292929"/>
              </a:solidFill>
            </a:endParaRPr>
          </a:p>
          <a:p>
            <a:pPr indent="-342900" lvl="0" marL="457200" marR="0" rtl="0" algn="l">
              <a:lnSpc>
                <a:spcPct val="115000"/>
              </a:lnSpc>
              <a:spcBef>
                <a:spcPts val="0"/>
              </a:spcBef>
              <a:spcAft>
                <a:spcPts val="0"/>
              </a:spcAft>
              <a:buClr>
                <a:srgbClr val="292929"/>
              </a:buClr>
              <a:buSzPts val="1800"/>
              <a:buChar char="•"/>
            </a:pPr>
            <a:r>
              <a:rPr lang="en-US" sz="1800">
                <a:solidFill>
                  <a:srgbClr val="292929"/>
                </a:solidFill>
              </a:rPr>
              <a:t>Ranked the count of landing outcomes (such as Failure (drone ship) or Success (ground pad)) between the date 2010-06-04 and 2017-03-20, in descending order</a:t>
            </a:r>
            <a:endParaRPr sz="1800">
              <a:solidFill>
                <a:srgbClr val="292929"/>
              </a:solidFill>
            </a:endParaRPr>
          </a:p>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your completed EDA with SQL notebook, 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61" name="Google Shape;161;p1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SQL</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5" name="Shape 165"/>
        <p:cNvGrpSpPr/>
        <p:nvPr/>
      </p:nvGrpSpPr>
      <p:grpSpPr>
        <a:xfrm>
          <a:off x="0" y="0"/>
          <a:ext cx="0" cy="0"/>
          <a:chOff x="0" y="0"/>
          <a:chExt cx="0" cy="0"/>
        </a:xfrm>
      </p:grpSpPr>
      <p:sp>
        <p:nvSpPr>
          <p:cNvPr id="166" name="Google Shape;166;p1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7" name="Google Shape;167;p11"/>
          <p:cNvSpPr txBox="1"/>
          <p:nvPr>
            <p:ph idx="1" type="body"/>
          </p:nvPr>
        </p:nvSpPr>
        <p:spPr>
          <a:xfrm>
            <a:off x="770000" y="1383126"/>
            <a:ext cx="9745500" cy="4794000"/>
          </a:xfrm>
          <a:prstGeom prst="rect">
            <a:avLst/>
          </a:prstGeom>
          <a:noFill/>
          <a:ln>
            <a:noFill/>
          </a:ln>
        </p:spPr>
        <p:txBody>
          <a:bodyPr anchorCtr="0" anchor="t" bIns="45700" lIns="91425" spcFirstLastPara="1" rIns="91425" wrap="square" tIns="45700">
            <a:normAutofit fontScale="85000" lnSpcReduction="10000"/>
          </a:bodyPr>
          <a:lstStyle/>
          <a:p>
            <a:pPr indent="-207645" lvl="0" marL="228600" marR="0" rtl="0" algn="l">
              <a:lnSpc>
                <a:spcPct val="115000"/>
              </a:lnSpc>
              <a:spcBef>
                <a:spcPts val="0"/>
              </a:spcBef>
              <a:spcAft>
                <a:spcPts val="0"/>
              </a:spcAft>
              <a:buClr>
                <a:srgbClr val="292929"/>
              </a:buClr>
              <a:buSzPct val="100000"/>
              <a:buFont typeface="Arial"/>
              <a:buChar char="•"/>
            </a:pPr>
            <a:r>
              <a:rPr lang="en-US" sz="2200">
                <a:solidFill>
                  <a:srgbClr val="292929"/>
                </a:solidFill>
              </a:rPr>
              <a:t>Visualized the relationship between </a:t>
            </a:r>
            <a:r>
              <a:rPr b="1" lang="en-US" sz="2200">
                <a:solidFill>
                  <a:srgbClr val="292929"/>
                </a:solidFill>
              </a:rPr>
              <a:t>Flight Number and Launch Site</a:t>
            </a:r>
            <a:r>
              <a:rPr lang="en-US" sz="2200">
                <a:solidFill>
                  <a:srgbClr val="292929"/>
                </a:solidFill>
              </a:rPr>
              <a:t> to understand the </a:t>
            </a:r>
            <a:r>
              <a:rPr b="1" lang="en-US" sz="2200">
                <a:solidFill>
                  <a:srgbClr val="292929"/>
                </a:solidFill>
              </a:rPr>
              <a:t>chronology</a:t>
            </a:r>
            <a:r>
              <a:rPr b="1" lang="en-US" sz="2200">
                <a:solidFill>
                  <a:srgbClr val="292929"/>
                </a:solidFill>
              </a:rPr>
              <a:t> of Site choice, if existing</a:t>
            </a:r>
            <a:endParaRPr b="1"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Visualized the relationship between </a:t>
            </a:r>
            <a:r>
              <a:rPr b="1" lang="en-US" sz="2200">
                <a:solidFill>
                  <a:srgbClr val="292929"/>
                </a:solidFill>
              </a:rPr>
              <a:t>Payload Mass and Launch Site</a:t>
            </a:r>
            <a:r>
              <a:rPr lang="en-US" sz="2200">
                <a:solidFill>
                  <a:srgbClr val="292929"/>
                </a:solidFill>
              </a:rPr>
              <a:t>, shows </a:t>
            </a:r>
            <a:r>
              <a:rPr b="1" lang="en-US" sz="2200">
                <a:solidFill>
                  <a:srgbClr val="292929"/>
                </a:solidFill>
              </a:rPr>
              <a:t>the correlation between the two factors</a:t>
            </a:r>
            <a:endParaRPr b="1"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Visualized the relationship between </a:t>
            </a:r>
            <a:r>
              <a:rPr b="1" lang="en-US" sz="2200">
                <a:solidFill>
                  <a:srgbClr val="292929"/>
                </a:solidFill>
              </a:rPr>
              <a:t>success rate of each orbit type</a:t>
            </a:r>
            <a:r>
              <a:rPr lang="en-US" sz="2200">
                <a:solidFill>
                  <a:srgbClr val="292929"/>
                </a:solidFill>
              </a:rPr>
              <a:t> as it will help judging the success rate directly</a:t>
            </a:r>
            <a:endParaRPr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Visualized the relationship between </a:t>
            </a:r>
            <a:r>
              <a:rPr b="1" lang="en-US" sz="2200">
                <a:solidFill>
                  <a:srgbClr val="292929"/>
                </a:solidFill>
              </a:rPr>
              <a:t>FlightNumber and Orbit type</a:t>
            </a:r>
            <a:r>
              <a:rPr lang="en-US" sz="2200">
                <a:solidFill>
                  <a:srgbClr val="292929"/>
                </a:solidFill>
              </a:rPr>
              <a:t>, didn’t find much</a:t>
            </a:r>
            <a:endParaRPr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Visualized the relationship between Payload Mass and Orbit type</a:t>
            </a:r>
            <a:endParaRPr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Visualized the launch success yearly trend, and it gets better by the year</a:t>
            </a:r>
            <a:endParaRPr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Created dummy variables to categorical columns</a:t>
            </a:r>
            <a:endParaRPr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Casted all numeric columns to float64</a:t>
            </a:r>
            <a:endParaRPr sz="2200">
              <a:solidFill>
                <a:srgbClr val="292929"/>
              </a:solidFill>
            </a:endParaRPr>
          </a:p>
          <a:p>
            <a:pPr indent="-207645" lvl="0" marL="228600" marR="0" rtl="0" algn="l">
              <a:lnSpc>
                <a:spcPct val="115000"/>
              </a:lnSpc>
              <a:spcBef>
                <a:spcPts val="1400"/>
              </a:spcBef>
              <a:spcAft>
                <a:spcPts val="0"/>
              </a:spcAft>
              <a:buClr>
                <a:srgbClr val="292929"/>
              </a:buClr>
              <a:buSzPct val="100000"/>
              <a:buFont typeface="Arial"/>
              <a:buChar char="•"/>
            </a:pPr>
            <a:r>
              <a:rPr lang="en-US" sz="2200">
                <a:solidFill>
                  <a:srgbClr val="292929"/>
                </a:solidFill>
                <a:latin typeface="Arial"/>
                <a:ea typeface="Arial"/>
                <a:cs typeface="Arial"/>
                <a:sym typeface="Arial"/>
              </a:rPr>
              <a:t>Add the GitHub URL of your completed EDA with data visualization notebook, as an external reference and peer-review purpose</a:t>
            </a:r>
            <a:endParaRPr/>
          </a:p>
          <a:p>
            <a:pPr indent="-50800" lvl="0" marL="228600" marR="0" rtl="0" algn="l">
              <a:lnSpc>
                <a:spcPct val="90000"/>
              </a:lnSpc>
              <a:spcBef>
                <a:spcPts val="1000"/>
              </a:spcBef>
              <a:spcAft>
                <a:spcPts val="0"/>
              </a:spcAft>
              <a:buClr>
                <a:schemeClr val="dk1"/>
              </a:buClr>
              <a:buSzPct val="100000"/>
              <a:buFont typeface="Arial"/>
              <a:buNone/>
            </a:pPr>
            <a:r>
              <a:t/>
            </a:r>
            <a:endParaRPr sz="2800">
              <a:solidFill>
                <a:schemeClr val="dk1"/>
              </a:solidFill>
              <a:latin typeface="Calibri"/>
              <a:ea typeface="Calibri"/>
              <a:cs typeface="Calibri"/>
              <a:sym typeface="Calibri"/>
            </a:endParaRPr>
          </a:p>
        </p:txBody>
      </p:sp>
      <p:sp>
        <p:nvSpPr>
          <p:cNvPr id="168" name="Google Shape;168;p1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Data Visualization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 name="Shape 172"/>
        <p:cNvGrpSpPr/>
        <p:nvPr/>
      </p:nvGrpSpPr>
      <p:grpSpPr>
        <a:xfrm>
          <a:off x="0" y="0"/>
          <a:ext cx="0" cy="0"/>
          <a:chOff x="0" y="0"/>
          <a:chExt cx="0" cy="0"/>
        </a:xfrm>
      </p:grpSpPr>
      <p:sp>
        <p:nvSpPr>
          <p:cNvPr id="173" name="Google Shape;173;p1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4" name="Google Shape;174;p13"/>
          <p:cNvSpPr txBox="1"/>
          <p:nvPr>
            <p:ph idx="1" type="body"/>
          </p:nvPr>
        </p:nvSpPr>
        <p:spPr>
          <a:xfrm>
            <a:off x="838200" y="1875054"/>
            <a:ext cx="10515600" cy="4351338"/>
          </a:xfrm>
          <a:prstGeom prst="rect">
            <a:avLst/>
          </a:prstGeom>
          <a:noFill/>
          <a:ln>
            <a:noFill/>
          </a:ln>
        </p:spPr>
        <p:txBody>
          <a:bodyPr anchorCtr="0" anchor="t" bIns="45700" lIns="91425" spcFirstLastPara="1" rIns="91425" wrap="square" tIns="45700">
            <a:normAutofit lnSpcReduction="20000"/>
          </a:bodyPr>
          <a:lstStyle/>
          <a:p>
            <a:pPr indent="-228600" lvl="0" marL="228600" marR="0" rtl="0" algn="l">
              <a:lnSpc>
                <a:spcPct val="115000"/>
              </a:lnSpc>
              <a:spcBef>
                <a:spcPts val="0"/>
              </a:spcBef>
              <a:spcAft>
                <a:spcPts val="0"/>
              </a:spcAft>
              <a:buClr>
                <a:srgbClr val="292929"/>
              </a:buClr>
              <a:buSzPts val="2200"/>
              <a:buFont typeface="Arial"/>
              <a:buChar char="•"/>
            </a:pPr>
            <a:r>
              <a:rPr lang="en-US" sz="2200">
                <a:solidFill>
                  <a:srgbClr val="292929"/>
                </a:solidFill>
              </a:rPr>
              <a:t>Used </a:t>
            </a:r>
            <a:r>
              <a:rPr b="1" lang="en-US" sz="2200">
                <a:solidFill>
                  <a:srgbClr val="292929"/>
                </a:solidFill>
              </a:rPr>
              <a:t>Markers, Clusters, Icons and lines</a:t>
            </a:r>
            <a:r>
              <a:rPr lang="en-US" sz="2200">
                <a:solidFill>
                  <a:srgbClr val="292929"/>
                </a:solidFill>
              </a:rPr>
              <a:t> to show </a:t>
            </a:r>
            <a:r>
              <a:rPr b="1" lang="en-US" sz="2200">
                <a:solidFill>
                  <a:srgbClr val="292929"/>
                </a:solidFill>
              </a:rPr>
              <a:t>Launch Sites, Landings - Successful and Unsuccessful and distances from cities and coastlines</a:t>
            </a:r>
            <a:endParaRPr b="1"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lang="en-US" sz="2200">
                <a:solidFill>
                  <a:srgbClr val="292929"/>
                </a:solidFill>
              </a:rPr>
              <a:t>Marked </a:t>
            </a:r>
            <a:r>
              <a:rPr b="1" lang="en-US" sz="2200">
                <a:solidFill>
                  <a:srgbClr val="292929"/>
                </a:solidFill>
              </a:rPr>
              <a:t>all launch sites</a:t>
            </a:r>
            <a:r>
              <a:rPr lang="en-US" sz="2200">
                <a:solidFill>
                  <a:srgbClr val="292929"/>
                </a:solidFill>
              </a:rPr>
              <a:t> on a map</a:t>
            </a:r>
            <a:endParaRPr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lang="en-US" sz="2200">
                <a:solidFill>
                  <a:srgbClr val="292929"/>
                </a:solidFill>
              </a:rPr>
              <a:t>Marked the </a:t>
            </a:r>
            <a:r>
              <a:rPr b="1" lang="en-US" sz="2200">
                <a:solidFill>
                  <a:srgbClr val="292929"/>
                </a:solidFill>
              </a:rPr>
              <a:t>success/failed launches for each site</a:t>
            </a:r>
            <a:r>
              <a:rPr lang="en-US" sz="2200">
                <a:solidFill>
                  <a:srgbClr val="292929"/>
                </a:solidFill>
              </a:rPr>
              <a:t> on the map</a:t>
            </a:r>
            <a:endParaRPr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lang="en-US" sz="2200">
                <a:solidFill>
                  <a:srgbClr val="292929"/>
                </a:solidFill>
              </a:rPr>
              <a:t>Calculated the </a:t>
            </a:r>
            <a:r>
              <a:rPr b="1" lang="en-US" sz="2200">
                <a:solidFill>
                  <a:srgbClr val="292929"/>
                </a:solidFill>
              </a:rPr>
              <a:t>distances</a:t>
            </a:r>
            <a:r>
              <a:rPr lang="en-US" sz="2200">
                <a:solidFill>
                  <a:srgbClr val="292929"/>
                </a:solidFill>
              </a:rPr>
              <a:t> between a launch site to its proximities</a:t>
            </a:r>
            <a:endParaRPr sz="2200">
              <a:solidFill>
                <a:srgbClr val="292929"/>
              </a:solidFill>
            </a:endParaRPr>
          </a:p>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rPr>
              <a:t>These </a:t>
            </a:r>
            <a:r>
              <a:rPr lang="en-US" sz="2200">
                <a:solidFill>
                  <a:srgbClr val="292929"/>
                </a:solidFill>
              </a:rPr>
              <a:t>would</a:t>
            </a:r>
            <a:r>
              <a:rPr lang="en-US" sz="2200">
                <a:solidFill>
                  <a:srgbClr val="292929"/>
                </a:solidFill>
              </a:rPr>
              <a:t> help us visualize the regions of success and failure, along with the </a:t>
            </a:r>
            <a:r>
              <a:rPr b="1" lang="en-US" sz="2200">
                <a:solidFill>
                  <a:srgbClr val="292929"/>
                </a:solidFill>
              </a:rPr>
              <a:t>distance of isolation that can be had to avoid human casualties</a:t>
            </a:r>
            <a:endParaRPr b="1"/>
          </a:p>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your completed interactive map with Folium map, 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75" name="Google Shape;175;p1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an Interactive Map with Folium</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9" name="Shape 179"/>
        <p:cNvGrpSpPr/>
        <p:nvPr/>
      </p:nvGrpSpPr>
      <p:grpSpPr>
        <a:xfrm>
          <a:off x="0" y="0"/>
          <a:ext cx="0" cy="0"/>
          <a:chOff x="0" y="0"/>
          <a:chExt cx="0" cy="0"/>
        </a:xfrm>
      </p:grpSpPr>
      <p:sp>
        <p:nvSpPr>
          <p:cNvPr id="180" name="Google Shape;180;p1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1" name="Google Shape;181;p14"/>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lnSpcReduction="10000"/>
          </a:bodyPr>
          <a:lstStyle/>
          <a:p>
            <a:pPr indent="-228600" lvl="0" marL="228600" marR="0" rtl="0" algn="l">
              <a:lnSpc>
                <a:spcPct val="115000"/>
              </a:lnSpc>
              <a:spcBef>
                <a:spcPts val="0"/>
              </a:spcBef>
              <a:spcAft>
                <a:spcPts val="0"/>
              </a:spcAft>
              <a:buClr>
                <a:srgbClr val="292929"/>
              </a:buClr>
              <a:buSzPts val="2200"/>
              <a:buFont typeface="Arial"/>
              <a:buChar char="•"/>
            </a:pPr>
            <a:r>
              <a:rPr lang="en-US" sz="2200">
                <a:solidFill>
                  <a:srgbClr val="292929"/>
                </a:solidFill>
              </a:rPr>
              <a:t>Used Pie charts to show the r</a:t>
            </a:r>
            <a:r>
              <a:rPr b="1" lang="en-US" sz="2200">
                <a:solidFill>
                  <a:srgbClr val="292929"/>
                </a:solidFill>
              </a:rPr>
              <a:t>ates of successful launches in all Sites</a:t>
            </a:r>
            <a:r>
              <a:rPr lang="en-US" sz="2200">
                <a:solidFill>
                  <a:srgbClr val="292929"/>
                </a:solidFill>
              </a:rPr>
              <a:t> and </a:t>
            </a:r>
            <a:r>
              <a:rPr b="1" lang="en-US" sz="2200">
                <a:solidFill>
                  <a:srgbClr val="292929"/>
                </a:solidFill>
              </a:rPr>
              <a:t>the ratio of success to failure in each Site</a:t>
            </a:r>
            <a:endParaRPr b="1"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lang="en-US" sz="2200">
                <a:solidFill>
                  <a:srgbClr val="292929"/>
                </a:solidFill>
              </a:rPr>
              <a:t>Used scatter plots to visualize the </a:t>
            </a:r>
            <a:r>
              <a:rPr b="1" lang="en-US" sz="2200">
                <a:solidFill>
                  <a:srgbClr val="292929"/>
                </a:solidFill>
              </a:rPr>
              <a:t>correlation between payload weights and successes </a:t>
            </a:r>
            <a:r>
              <a:rPr b="1" lang="en-US" sz="2200">
                <a:solidFill>
                  <a:srgbClr val="292929"/>
                </a:solidFill>
              </a:rPr>
              <a:t>for each booster category</a:t>
            </a:r>
            <a:r>
              <a:rPr lang="en-US" sz="2200">
                <a:solidFill>
                  <a:srgbClr val="292929"/>
                </a:solidFill>
              </a:rPr>
              <a:t> - for all Sites as well as a selected site</a:t>
            </a:r>
            <a:endParaRPr sz="2200">
              <a:solidFill>
                <a:srgbClr val="292929"/>
              </a:solidFill>
            </a:endParaRPr>
          </a:p>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rPr>
              <a:t>The rangeslider used for the payload limit was very useful in understanding t</a:t>
            </a:r>
            <a:r>
              <a:rPr b="1" lang="en-US" sz="2200">
                <a:solidFill>
                  <a:srgbClr val="292929"/>
                </a:solidFill>
              </a:rPr>
              <a:t>he risk factor involved in using heavier payloads</a:t>
            </a:r>
            <a:r>
              <a:rPr lang="en-US" sz="2200">
                <a:solidFill>
                  <a:srgbClr val="292929"/>
                </a:solidFill>
              </a:rPr>
              <a:t> </a:t>
            </a:r>
            <a:endParaRPr/>
          </a:p>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your completed Plotly Dash lab, as an external reference and peer-review purpose</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82" name="Google Shape;182;p1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 Dashboard with Plotly Dash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6" name="Shape 186"/>
        <p:cNvGrpSpPr/>
        <p:nvPr/>
      </p:nvGrpSpPr>
      <p:grpSpPr>
        <a:xfrm>
          <a:off x="0" y="0"/>
          <a:ext cx="0" cy="0"/>
          <a:chOff x="0" y="0"/>
          <a:chExt cx="0" cy="0"/>
        </a:xfrm>
      </p:grpSpPr>
      <p:sp>
        <p:nvSpPr>
          <p:cNvPr id="187" name="Google Shape;187;p1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8" name="Google Shape;188;p15"/>
          <p:cNvSpPr txBox="1"/>
          <p:nvPr>
            <p:ph idx="1" type="body"/>
          </p:nvPr>
        </p:nvSpPr>
        <p:spPr>
          <a:xfrm>
            <a:off x="770010" y="1441425"/>
            <a:ext cx="9745500" cy="4351200"/>
          </a:xfrm>
          <a:prstGeom prst="rect">
            <a:avLst/>
          </a:prstGeom>
          <a:noFill/>
          <a:ln>
            <a:noFill/>
          </a:ln>
        </p:spPr>
        <p:txBody>
          <a:bodyPr anchorCtr="0" anchor="t" bIns="45700" lIns="91425" spcFirstLastPara="1" rIns="91425" wrap="square" tIns="45700">
            <a:normAutofit fontScale="85000" lnSpcReduction="20000"/>
          </a:bodyPr>
          <a:lstStyle/>
          <a:p>
            <a:pPr indent="-207645" lvl="0" marL="228600" marR="0" rtl="0" algn="l">
              <a:lnSpc>
                <a:spcPct val="115000"/>
              </a:lnSpc>
              <a:spcBef>
                <a:spcPts val="0"/>
              </a:spcBef>
              <a:spcAft>
                <a:spcPts val="0"/>
              </a:spcAft>
              <a:buClr>
                <a:srgbClr val="292929"/>
              </a:buClr>
              <a:buSzPct val="100000"/>
              <a:buFont typeface="Arial"/>
              <a:buChar char="•"/>
            </a:pPr>
            <a:r>
              <a:rPr lang="en-US" sz="2200">
                <a:solidFill>
                  <a:srgbClr val="292929"/>
                </a:solidFill>
              </a:rPr>
              <a:t>First off, all features were </a:t>
            </a:r>
            <a:r>
              <a:rPr b="1" lang="en-US" sz="2200">
                <a:solidFill>
                  <a:srgbClr val="292929"/>
                </a:solidFill>
              </a:rPr>
              <a:t>transformed into numerical attributes</a:t>
            </a:r>
            <a:r>
              <a:rPr lang="en-US" sz="2200">
                <a:solidFill>
                  <a:srgbClr val="292929"/>
                </a:solidFill>
              </a:rPr>
              <a:t> so that they will help in </a:t>
            </a:r>
            <a:r>
              <a:rPr b="1" lang="en-US" sz="2200">
                <a:solidFill>
                  <a:srgbClr val="292929"/>
                </a:solidFill>
              </a:rPr>
              <a:t>“</a:t>
            </a:r>
            <a:r>
              <a:rPr b="1" lang="en-US" sz="2200">
                <a:solidFill>
                  <a:srgbClr val="292929"/>
                </a:solidFill>
              </a:rPr>
              <a:t>smoothening</a:t>
            </a:r>
            <a:r>
              <a:rPr b="1" lang="en-US" sz="2200">
                <a:solidFill>
                  <a:srgbClr val="292929"/>
                </a:solidFill>
              </a:rPr>
              <a:t>” the Gradient Descent</a:t>
            </a:r>
            <a:endParaRPr b="1"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Second, they were all </a:t>
            </a:r>
            <a:r>
              <a:rPr b="1" lang="en-US" sz="2200">
                <a:solidFill>
                  <a:srgbClr val="292929"/>
                </a:solidFill>
              </a:rPr>
              <a:t>standardized</a:t>
            </a:r>
            <a:r>
              <a:rPr lang="en-US" sz="2200">
                <a:solidFill>
                  <a:srgbClr val="292929"/>
                </a:solidFill>
              </a:rPr>
              <a:t> so as to lessen the influence of </a:t>
            </a:r>
            <a:r>
              <a:rPr b="1" lang="en-US" sz="2200">
                <a:solidFill>
                  <a:srgbClr val="292929"/>
                </a:solidFill>
              </a:rPr>
              <a:t>outlying </a:t>
            </a:r>
            <a:r>
              <a:rPr lang="en-US" sz="2200">
                <a:solidFill>
                  <a:srgbClr val="292929"/>
                </a:solidFill>
              </a:rPr>
              <a:t>samples on the dataset</a:t>
            </a:r>
            <a:endParaRPr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Since the goal was to </a:t>
            </a:r>
            <a:r>
              <a:rPr b="1" lang="en-US" sz="2200">
                <a:solidFill>
                  <a:srgbClr val="292929"/>
                </a:solidFill>
              </a:rPr>
              <a:t>classify</a:t>
            </a:r>
            <a:r>
              <a:rPr lang="en-US" sz="2200">
                <a:solidFill>
                  <a:srgbClr val="292929"/>
                </a:solidFill>
              </a:rPr>
              <a:t> (whether a launch shall be a success or a failure) we went by testing four different models with </a:t>
            </a:r>
            <a:r>
              <a:rPr b="1" lang="en-US" sz="2200">
                <a:solidFill>
                  <a:srgbClr val="292929"/>
                </a:solidFill>
              </a:rPr>
              <a:t>varying algorithmic complexity</a:t>
            </a:r>
            <a:r>
              <a:rPr lang="en-US" sz="2200">
                <a:solidFill>
                  <a:srgbClr val="292929"/>
                </a:solidFill>
              </a:rPr>
              <a:t>: Logistic Regression, Support Vector Machines, Decision Trees and K-Nearest Neighbours</a:t>
            </a:r>
            <a:endParaRPr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All models were </a:t>
            </a:r>
            <a:r>
              <a:rPr b="1" lang="en-US" sz="2200">
                <a:solidFill>
                  <a:srgbClr val="292929"/>
                </a:solidFill>
              </a:rPr>
              <a:t>fit on a training set</a:t>
            </a:r>
            <a:r>
              <a:rPr lang="en-US" sz="2200">
                <a:solidFill>
                  <a:srgbClr val="292929"/>
                </a:solidFill>
              </a:rPr>
              <a:t>, which was </a:t>
            </a:r>
            <a:r>
              <a:rPr b="1" lang="en-US" sz="2200">
                <a:solidFill>
                  <a:srgbClr val="292929"/>
                </a:solidFill>
              </a:rPr>
              <a:t>80% of the total dataset</a:t>
            </a:r>
            <a:r>
              <a:rPr lang="en-US" sz="2200">
                <a:solidFill>
                  <a:srgbClr val="292929"/>
                </a:solidFill>
              </a:rPr>
              <a:t>, and tested on the remaining test dataset</a:t>
            </a:r>
            <a:endParaRPr sz="2200">
              <a:solidFill>
                <a:srgbClr val="292929"/>
              </a:solidFill>
            </a:endParaRPr>
          </a:p>
          <a:p>
            <a:pPr indent="-207645" lvl="0" marL="228600" marR="0" rtl="0" algn="l">
              <a:lnSpc>
                <a:spcPct val="115000"/>
              </a:lnSpc>
              <a:spcBef>
                <a:spcPts val="0"/>
              </a:spcBef>
              <a:spcAft>
                <a:spcPts val="0"/>
              </a:spcAft>
              <a:buClr>
                <a:srgbClr val="292929"/>
              </a:buClr>
              <a:buSzPct val="100000"/>
              <a:buChar char="•"/>
            </a:pPr>
            <a:r>
              <a:rPr lang="en-US" sz="2200">
                <a:solidFill>
                  <a:srgbClr val="292929"/>
                </a:solidFill>
              </a:rPr>
              <a:t>Each model was tweaked of its </a:t>
            </a:r>
            <a:r>
              <a:rPr b="1" lang="en-US" sz="2200">
                <a:solidFill>
                  <a:srgbClr val="292929"/>
                </a:solidFill>
              </a:rPr>
              <a:t>hyperparameters</a:t>
            </a:r>
            <a:r>
              <a:rPr lang="en-US" sz="2200">
                <a:solidFill>
                  <a:srgbClr val="292929"/>
                </a:solidFill>
              </a:rPr>
              <a:t> (using </a:t>
            </a:r>
            <a:r>
              <a:rPr b="1" lang="en-US" sz="2200">
                <a:solidFill>
                  <a:srgbClr val="292929"/>
                </a:solidFill>
              </a:rPr>
              <a:t>GridSearchCV</a:t>
            </a:r>
            <a:r>
              <a:rPr lang="en-US" sz="2200">
                <a:solidFill>
                  <a:srgbClr val="292929"/>
                </a:solidFill>
              </a:rPr>
              <a:t>) to find the </a:t>
            </a:r>
            <a:r>
              <a:rPr b="1" lang="en-US" sz="2200">
                <a:solidFill>
                  <a:srgbClr val="292929"/>
                </a:solidFill>
              </a:rPr>
              <a:t>best parameter-combination</a:t>
            </a:r>
            <a:r>
              <a:rPr lang="en-US" sz="2200">
                <a:solidFill>
                  <a:srgbClr val="292929"/>
                </a:solidFill>
              </a:rPr>
              <a:t> for the given dataset</a:t>
            </a:r>
            <a:endParaRPr/>
          </a:p>
          <a:p>
            <a:pPr indent="-207645" lvl="0" marL="228600" marR="0" rtl="0" algn="l">
              <a:lnSpc>
                <a:spcPct val="115000"/>
              </a:lnSpc>
              <a:spcBef>
                <a:spcPts val="1400"/>
              </a:spcBef>
              <a:spcAft>
                <a:spcPts val="0"/>
              </a:spcAft>
              <a:buClr>
                <a:srgbClr val="292929"/>
              </a:buClr>
              <a:buSzPct val="100000"/>
              <a:buFont typeface="Arial"/>
              <a:buChar char="•"/>
            </a:pPr>
            <a:r>
              <a:rPr lang="en-US" sz="2200">
                <a:solidFill>
                  <a:srgbClr val="292929"/>
                </a:solidFill>
                <a:latin typeface="Arial"/>
                <a:ea typeface="Arial"/>
                <a:cs typeface="Arial"/>
                <a:sym typeface="Arial"/>
              </a:rPr>
              <a:t>Add the GitHub URL of your completed predictive analysis lab, as an external reference and peer-review purpose</a:t>
            </a:r>
            <a:endParaRPr/>
          </a:p>
          <a:p>
            <a:pPr indent="-50800" lvl="0" marL="228600" marR="0" rtl="0" algn="l">
              <a:lnSpc>
                <a:spcPct val="90000"/>
              </a:lnSpc>
              <a:spcBef>
                <a:spcPts val="1000"/>
              </a:spcBef>
              <a:spcAft>
                <a:spcPts val="0"/>
              </a:spcAft>
              <a:buClr>
                <a:schemeClr val="dk1"/>
              </a:buClr>
              <a:buSzPct val="100000"/>
              <a:buFont typeface="Arial"/>
              <a:buNone/>
            </a:pPr>
            <a:r>
              <a:t/>
            </a:r>
            <a:endParaRPr sz="2800">
              <a:solidFill>
                <a:schemeClr val="dk1"/>
              </a:solidFill>
              <a:latin typeface="Calibri"/>
              <a:ea typeface="Calibri"/>
              <a:cs typeface="Calibri"/>
              <a:sym typeface="Calibri"/>
            </a:endParaRPr>
          </a:p>
        </p:txBody>
      </p:sp>
      <p:sp>
        <p:nvSpPr>
          <p:cNvPr id="189" name="Google Shape;189;p1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Predictive Analysis (Classification)</a:t>
            </a:r>
            <a:endParaRPr/>
          </a:p>
        </p:txBody>
      </p:sp>
      <p:pic>
        <p:nvPicPr>
          <p:cNvPr id="190" name="Google Shape;190;p15"/>
          <p:cNvPicPr preferRelativeResize="0"/>
          <p:nvPr/>
        </p:nvPicPr>
        <p:blipFill>
          <a:blip r:embed="rId4">
            <a:alphaModFix/>
          </a:blip>
          <a:stretch>
            <a:fillRect/>
          </a:stretch>
        </p:blipFill>
        <p:spPr>
          <a:xfrm>
            <a:off x="1120142" y="5394175"/>
            <a:ext cx="9045217" cy="82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5" name="Shape 195"/>
        <p:cNvGrpSpPr/>
        <p:nvPr/>
      </p:nvGrpSpPr>
      <p:grpSpPr>
        <a:xfrm>
          <a:off x="0" y="0"/>
          <a:ext cx="0" cy="0"/>
          <a:chOff x="0" y="0"/>
          <a:chExt cx="0" cy="0"/>
        </a:xfrm>
      </p:grpSpPr>
      <p:sp>
        <p:nvSpPr>
          <p:cNvPr id="196" name="Google Shape;196;p16"/>
          <p:cNvSpPr txBox="1"/>
          <p:nvPr/>
        </p:nvSpPr>
        <p:spPr>
          <a:xfrm>
            <a:off x="841125" y="1807306"/>
            <a:ext cx="10243200" cy="4218300"/>
          </a:xfrm>
          <a:prstGeom prst="rect">
            <a:avLst/>
          </a:prstGeom>
          <a:noFill/>
          <a:ln>
            <a:noFill/>
          </a:ln>
        </p:spPr>
        <p:txBody>
          <a:bodyPr anchorCtr="0" anchor="t" bIns="45700" lIns="91425" spcFirstLastPara="1" rIns="91425" wrap="square" tIns="45700">
            <a:normAutofit lnSpcReduction="20000"/>
          </a:bodyPr>
          <a:lstStyle/>
          <a:p>
            <a:pPr indent="-228600" lvl="0" marL="228600" marR="0" rtl="0" algn="l">
              <a:lnSpc>
                <a:spcPct val="115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Exploratory data analysis </a:t>
            </a:r>
            <a:r>
              <a:rPr lang="en-US" sz="2200">
                <a:solidFill>
                  <a:srgbClr val="292929"/>
                </a:solidFill>
              </a:rPr>
              <a:t>showed the various ways in which each feature </a:t>
            </a:r>
            <a:r>
              <a:rPr b="1" lang="en-US" sz="2200">
                <a:solidFill>
                  <a:srgbClr val="292929"/>
                </a:solidFill>
              </a:rPr>
              <a:t>related with another </a:t>
            </a:r>
            <a:endParaRPr b="1"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lang="en-US" sz="2200">
                <a:solidFill>
                  <a:srgbClr val="292929"/>
                </a:solidFill>
              </a:rPr>
              <a:t>Many </a:t>
            </a:r>
            <a:r>
              <a:rPr b="1" lang="en-US" sz="2200">
                <a:solidFill>
                  <a:srgbClr val="292929"/>
                </a:solidFill>
              </a:rPr>
              <a:t>correlations were found</a:t>
            </a:r>
            <a:r>
              <a:rPr lang="en-US" sz="2200">
                <a:solidFill>
                  <a:srgbClr val="292929"/>
                </a:solidFill>
              </a:rPr>
              <a:t> out between features</a:t>
            </a:r>
            <a:endParaRPr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lang="en-US" sz="2200">
                <a:solidFill>
                  <a:srgbClr val="292929"/>
                </a:solidFill>
              </a:rPr>
              <a:t>Some features proved to be </a:t>
            </a:r>
            <a:r>
              <a:rPr lang="en-US" sz="2200">
                <a:solidFill>
                  <a:srgbClr val="292929"/>
                </a:solidFill>
              </a:rPr>
              <a:t>imperative</a:t>
            </a:r>
            <a:r>
              <a:rPr lang="en-US" sz="2200">
                <a:solidFill>
                  <a:srgbClr val="292929"/>
                </a:solidFill>
              </a:rPr>
              <a:t> to the study while others were left out of the final evaluation</a:t>
            </a:r>
            <a:endParaRPr sz="2200">
              <a:solidFill>
                <a:srgbClr val="292929"/>
              </a:solidFill>
            </a:endParaRPr>
          </a:p>
          <a:p>
            <a:pPr indent="-228600" lvl="0" marL="228600" marR="0" rtl="0" algn="l">
              <a:lnSpc>
                <a:spcPct val="115000"/>
              </a:lnSpc>
              <a:spcBef>
                <a:spcPts val="1400"/>
              </a:spcBef>
              <a:spcAft>
                <a:spcPts val="0"/>
              </a:spcAft>
              <a:buClr>
                <a:srgbClr val="292929"/>
              </a:buClr>
              <a:buSzPts val="2200"/>
              <a:buFont typeface="Arial"/>
              <a:buChar char="•"/>
            </a:pPr>
            <a:r>
              <a:rPr b="1" lang="en-US" sz="2200">
                <a:solidFill>
                  <a:srgbClr val="292929"/>
                </a:solidFill>
              </a:rPr>
              <a:t>Visualizing the data</a:t>
            </a:r>
            <a:r>
              <a:rPr lang="en-US" sz="2200">
                <a:solidFill>
                  <a:srgbClr val="292929"/>
                </a:solidFill>
              </a:rPr>
              <a:t> helped draw unique and eye-opening understandings like closeness to a city, successful vs failed launch sites, payload risk factor, etc.</a:t>
            </a:r>
            <a:endParaRPr/>
          </a:p>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Predictive analysis </a:t>
            </a:r>
            <a:r>
              <a:rPr lang="en-US" sz="2200">
                <a:solidFill>
                  <a:srgbClr val="292929"/>
                </a:solidFill>
              </a:rPr>
              <a:t>was performed using </a:t>
            </a:r>
            <a:r>
              <a:rPr b="1" lang="en-US" sz="2200">
                <a:solidFill>
                  <a:srgbClr val="292929"/>
                </a:solidFill>
              </a:rPr>
              <a:t>4 different models</a:t>
            </a:r>
            <a:r>
              <a:rPr lang="en-US" sz="2200">
                <a:solidFill>
                  <a:srgbClr val="292929"/>
                </a:solidFill>
              </a:rPr>
              <a:t> and all of them achieved a score of </a:t>
            </a:r>
            <a:r>
              <a:rPr b="1" lang="en-US" sz="2200">
                <a:solidFill>
                  <a:srgbClr val="292929"/>
                </a:solidFill>
              </a:rPr>
              <a:t>83.34% accuracy</a:t>
            </a:r>
            <a:r>
              <a:rPr lang="en-US" sz="2200">
                <a:solidFill>
                  <a:srgbClr val="292929"/>
                </a:solidFill>
              </a:rPr>
              <a:t> on the test data. The score indicates </a:t>
            </a:r>
            <a:r>
              <a:rPr b="1" lang="en-US" sz="2200">
                <a:solidFill>
                  <a:srgbClr val="292929"/>
                </a:solidFill>
              </a:rPr>
              <a:t>strong predictive power</a:t>
            </a:r>
            <a:r>
              <a:rPr lang="en-US" sz="2200">
                <a:solidFill>
                  <a:srgbClr val="292929"/>
                </a:solidFill>
              </a:rPr>
              <a:t> in the dataset and features</a:t>
            </a:r>
            <a:endParaRPr/>
          </a:p>
          <a:p>
            <a:pPr indent="-114300" lvl="1" marL="685800" marR="0" rtl="0" algn="l">
              <a:lnSpc>
                <a:spcPct val="90000"/>
              </a:lnSpc>
              <a:spcBef>
                <a:spcPts val="500"/>
              </a:spcBef>
              <a:spcAft>
                <a:spcPts val="0"/>
              </a:spcAft>
              <a:buClr>
                <a:srgbClr val="0070C0"/>
              </a:buClr>
              <a:buSzPts val="1800"/>
              <a:buFont typeface="Arial"/>
              <a:buNone/>
            </a:pPr>
            <a:r>
              <a:t/>
            </a:r>
            <a:endParaRPr b="0" i="0" sz="1800" u="none" cap="none" strike="noStrike">
              <a:solidFill>
                <a:srgbClr val="0070C0"/>
              </a:solidFill>
              <a:latin typeface="IBM Plex Mono"/>
              <a:ea typeface="IBM Plex Mono"/>
              <a:cs typeface="IBM Plex Mono"/>
              <a:sym typeface="IBM Plex Mono"/>
            </a:endParaRPr>
          </a:p>
          <a:p>
            <a:pPr indent="0" lvl="1" marL="457200" marR="0" rtl="0" algn="l">
              <a:lnSpc>
                <a:spcPct val="90000"/>
              </a:lnSpc>
              <a:spcBef>
                <a:spcPts val="500"/>
              </a:spcBef>
              <a:spcAft>
                <a:spcPts val="0"/>
              </a:spcAft>
              <a:buClr>
                <a:srgbClr val="0070C0"/>
              </a:buClr>
              <a:buSzPts val="1800"/>
              <a:buFont typeface="Arial"/>
              <a:buNone/>
            </a:pPr>
            <a:r>
              <a:t/>
            </a:r>
            <a:endParaRPr b="0" i="0" sz="1800" u="none" cap="none" strike="noStrike">
              <a:solidFill>
                <a:srgbClr val="0070C0"/>
              </a:solidFill>
              <a:latin typeface="IBM Plex Mono"/>
              <a:ea typeface="IBM Plex Mono"/>
              <a:cs typeface="IBM Plex Mono"/>
              <a:sym typeface="IBM Plex Mono"/>
            </a:endParaRPr>
          </a:p>
        </p:txBody>
      </p:sp>
      <p:sp>
        <p:nvSpPr>
          <p:cNvPr id="197" name="Google Shape;197;p1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98" name="Google Shape;198;p1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Results</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2" name="Shape 202"/>
        <p:cNvGrpSpPr/>
        <p:nvPr/>
      </p:nvGrpSpPr>
      <p:grpSpPr>
        <a:xfrm>
          <a:off x="0" y="0"/>
          <a:ext cx="0" cy="0"/>
          <a:chOff x="0" y="0"/>
          <a:chExt cx="0" cy="0"/>
        </a:xfrm>
      </p:grpSpPr>
      <p:sp>
        <p:nvSpPr>
          <p:cNvPr id="203" name="Google Shape;203;p17"/>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7" name="Shape 207"/>
        <p:cNvGrpSpPr/>
        <p:nvPr/>
      </p:nvGrpSpPr>
      <p:grpSpPr>
        <a:xfrm>
          <a:off x="0" y="0"/>
          <a:ext cx="0" cy="0"/>
          <a:chOff x="0" y="0"/>
          <a:chExt cx="0" cy="0"/>
        </a:xfrm>
      </p:grpSpPr>
      <p:sp>
        <p:nvSpPr>
          <p:cNvPr id="208" name="Google Shape;208;p1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09" name="Google Shape;209;p18"/>
          <p:cNvSpPr txBox="1"/>
          <p:nvPr>
            <p:ph idx="1" type="body"/>
          </p:nvPr>
        </p:nvSpPr>
        <p:spPr>
          <a:xfrm>
            <a:off x="838203" y="1611350"/>
            <a:ext cx="10515600" cy="1425900"/>
          </a:xfrm>
          <a:prstGeom prst="rect">
            <a:avLst/>
          </a:prstGeom>
          <a:noFill/>
          <a:ln>
            <a:noFill/>
          </a:ln>
        </p:spPr>
        <p:txBody>
          <a:bodyPr anchorCtr="0" anchor="t" bIns="45700" lIns="91425" spcFirstLastPara="1" rIns="91425" wrap="square" tIns="45700">
            <a:normAutofit lnSpcReduction="20000"/>
          </a:bodyPr>
          <a:lstStyle/>
          <a:p>
            <a:pPr indent="-228600" lvl="0" marL="228600" marR="0" rtl="0" algn="l">
              <a:lnSpc>
                <a:spcPct val="115000"/>
              </a:lnSpc>
              <a:spcBef>
                <a:spcPts val="0"/>
              </a:spcBef>
              <a:spcAft>
                <a:spcPts val="0"/>
              </a:spcAft>
              <a:buClr>
                <a:srgbClr val="292929"/>
              </a:buClr>
              <a:buSzPts val="2200"/>
              <a:buFont typeface="Arial"/>
              <a:buChar char="•"/>
            </a:pPr>
            <a:r>
              <a:rPr lang="en-US" sz="2200">
                <a:solidFill>
                  <a:srgbClr val="292929"/>
                </a:solidFill>
              </a:rPr>
              <a:t>Initially, </a:t>
            </a:r>
            <a:r>
              <a:rPr b="1" lang="en-US" sz="2200">
                <a:solidFill>
                  <a:srgbClr val="292929"/>
                </a:solidFill>
              </a:rPr>
              <a:t>CCAFS SLC 40</a:t>
            </a:r>
            <a:r>
              <a:rPr lang="en-US" sz="2200">
                <a:solidFill>
                  <a:srgbClr val="292929"/>
                </a:solidFill>
              </a:rPr>
              <a:t> was mostly </a:t>
            </a:r>
            <a:r>
              <a:rPr b="1" lang="en-US" sz="2200">
                <a:solidFill>
                  <a:srgbClr val="292929"/>
                </a:solidFill>
              </a:rPr>
              <a:t>the only Site used</a:t>
            </a:r>
            <a:r>
              <a:rPr lang="en-US" sz="2200">
                <a:solidFill>
                  <a:srgbClr val="292929"/>
                </a:solidFill>
              </a:rPr>
              <a:t> and which later became the </a:t>
            </a:r>
            <a:r>
              <a:rPr b="1" lang="en-US" sz="2200">
                <a:solidFill>
                  <a:srgbClr val="292929"/>
                </a:solidFill>
              </a:rPr>
              <a:t>most popular and trusted Site</a:t>
            </a:r>
            <a:r>
              <a:rPr lang="en-US" sz="2200">
                <a:solidFill>
                  <a:srgbClr val="292929"/>
                </a:solidFill>
              </a:rPr>
              <a:t> of the four sites</a:t>
            </a:r>
            <a:endParaRPr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b="1" lang="en-US" sz="2200">
                <a:solidFill>
                  <a:srgbClr val="292929"/>
                </a:solidFill>
              </a:rPr>
              <a:t>All Sites have been reasonably successful</a:t>
            </a:r>
            <a:r>
              <a:rPr lang="en-US" sz="2200">
                <a:solidFill>
                  <a:srgbClr val="292929"/>
                </a:solidFill>
              </a:rPr>
              <a:t> in their launches with an average success rate of about 80%</a:t>
            </a:r>
            <a:endParaRPr sz="2200">
              <a:solidFill>
                <a:srgbClr val="292929"/>
              </a:solidFill>
            </a:endParaRPr>
          </a:p>
        </p:txBody>
      </p:sp>
      <p:sp>
        <p:nvSpPr>
          <p:cNvPr id="210" name="Google Shape;210;p1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Launch Site</a:t>
            </a:r>
            <a:endParaRPr sz="4000">
              <a:solidFill>
                <a:srgbClr val="0B49CB"/>
              </a:solidFill>
              <a:latin typeface="IBM Plex Mono SemiBold"/>
              <a:ea typeface="IBM Plex Mono SemiBold"/>
              <a:cs typeface="IBM Plex Mono SemiBold"/>
              <a:sym typeface="IBM Plex Mono SemiBold"/>
            </a:endParaRPr>
          </a:p>
        </p:txBody>
      </p:sp>
      <p:pic>
        <p:nvPicPr>
          <p:cNvPr id="211" name="Google Shape;211;p18"/>
          <p:cNvPicPr preferRelativeResize="0"/>
          <p:nvPr/>
        </p:nvPicPr>
        <p:blipFill>
          <a:blip r:embed="rId4">
            <a:alphaModFix/>
          </a:blip>
          <a:stretch>
            <a:fillRect/>
          </a:stretch>
        </p:blipFill>
        <p:spPr>
          <a:xfrm>
            <a:off x="0" y="3560898"/>
            <a:ext cx="12192000" cy="238720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5" name="Shape 215"/>
        <p:cNvGrpSpPr/>
        <p:nvPr/>
      </p:nvGrpSpPr>
      <p:grpSpPr>
        <a:xfrm>
          <a:off x="0" y="0"/>
          <a:ext cx="0" cy="0"/>
          <a:chOff x="0" y="0"/>
          <a:chExt cx="0" cy="0"/>
        </a:xfrm>
      </p:grpSpPr>
      <p:sp>
        <p:nvSpPr>
          <p:cNvPr id="216" name="Google Shape;216;p1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17" name="Google Shape;217;p19"/>
          <p:cNvSpPr txBox="1"/>
          <p:nvPr>
            <p:ph idx="1" type="body"/>
          </p:nvPr>
        </p:nvSpPr>
        <p:spPr>
          <a:xfrm>
            <a:off x="770011" y="2069757"/>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rPr>
              <a:t>Most of the </a:t>
            </a:r>
            <a:r>
              <a:rPr b="1" lang="en-US" sz="2200">
                <a:solidFill>
                  <a:srgbClr val="292929"/>
                </a:solidFill>
              </a:rPr>
              <a:t>heavier payload</a:t>
            </a:r>
            <a:r>
              <a:rPr lang="en-US" sz="2200">
                <a:solidFill>
                  <a:srgbClr val="292929"/>
                </a:solidFill>
              </a:rPr>
              <a:t> launches have been </a:t>
            </a:r>
            <a:r>
              <a:rPr b="1" lang="en-US" sz="2200">
                <a:solidFill>
                  <a:srgbClr val="292929"/>
                </a:solidFill>
              </a:rPr>
              <a:t>successful</a:t>
            </a:r>
            <a:r>
              <a:rPr lang="en-US" sz="2200">
                <a:solidFill>
                  <a:srgbClr val="292929"/>
                </a:solidFill>
              </a:rPr>
              <a:t> (&gt;8000Kg)</a:t>
            </a:r>
            <a:endParaRPr sz="2200">
              <a:solidFill>
                <a:srgbClr val="292929"/>
              </a:solidFill>
            </a:endParaRPr>
          </a:p>
          <a:p>
            <a:pPr indent="-228600" lvl="0" marL="228600" marR="0" rtl="0" algn="l">
              <a:lnSpc>
                <a:spcPct val="115000"/>
              </a:lnSpc>
              <a:spcBef>
                <a:spcPts val="1400"/>
              </a:spcBef>
              <a:spcAft>
                <a:spcPts val="0"/>
              </a:spcAft>
              <a:buClr>
                <a:srgbClr val="292929"/>
              </a:buClr>
              <a:buSzPts val="2200"/>
              <a:buChar char="•"/>
            </a:pPr>
            <a:r>
              <a:rPr b="1" lang="en-US" sz="2200">
                <a:solidFill>
                  <a:srgbClr val="292929"/>
                </a:solidFill>
              </a:rPr>
              <a:t>CCAFS SLC</a:t>
            </a:r>
            <a:r>
              <a:rPr lang="en-US" sz="2200">
                <a:solidFill>
                  <a:srgbClr val="292929"/>
                </a:solidFill>
              </a:rPr>
              <a:t> Site has the </a:t>
            </a:r>
            <a:r>
              <a:rPr b="1" lang="en-US" sz="2200">
                <a:solidFill>
                  <a:srgbClr val="292929"/>
                </a:solidFill>
              </a:rPr>
              <a:t>best record for range as well as success rate</a:t>
            </a:r>
            <a:endParaRPr b="1" sz="2200">
              <a:solidFill>
                <a:srgbClr val="292929"/>
              </a:solidFill>
            </a:endParaRPr>
          </a:p>
        </p:txBody>
      </p:sp>
      <p:sp>
        <p:nvSpPr>
          <p:cNvPr id="218" name="Google Shape;218;p1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Launch Site</a:t>
            </a:r>
            <a:endParaRPr/>
          </a:p>
        </p:txBody>
      </p:sp>
      <p:pic>
        <p:nvPicPr>
          <p:cNvPr id="219" name="Google Shape;219;p19"/>
          <p:cNvPicPr preferRelativeResize="0"/>
          <p:nvPr/>
        </p:nvPicPr>
        <p:blipFill>
          <a:blip r:embed="rId4">
            <a:alphaModFix/>
          </a:blip>
          <a:stretch>
            <a:fillRect/>
          </a:stretch>
        </p:blipFill>
        <p:spPr>
          <a:xfrm>
            <a:off x="4749499" y="1575574"/>
            <a:ext cx="6362700" cy="4248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94" name="Google Shape;94;p2"/>
          <p:cNvSpPr txBox="1"/>
          <p:nvPr/>
        </p:nvSpPr>
        <p:spPr>
          <a:xfrm>
            <a:off x="958697" y="2113240"/>
            <a:ext cx="5167086" cy="332082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Executive Summary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Introduction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Methodology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Results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Conclusion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Appendix</a:t>
            </a:r>
            <a:endParaRPr/>
          </a:p>
        </p:txBody>
      </p:sp>
      <p:sp>
        <p:nvSpPr>
          <p:cNvPr id="95" name="Google Shape;95;p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Outline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3" name="Shape 223"/>
        <p:cNvGrpSpPr/>
        <p:nvPr/>
      </p:nvGrpSpPr>
      <p:grpSpPr>
        <a:xfrm>
          <a:off x="0" y="0"/>
          <a:ext cx="0" cy="0"/>
          <a:chOff x="0" y="0"/>
          <a:chExt cx="0" cy="0"/>
        </a:xfrm>
      </p:grpSpPr>
      <p:sp>
        <p:nvSpPr>
          <p:cNvPr id="224" name="Google Shape;224;p2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25" name="Google Shape;225;p20"/>
          <p:cNvSpPr txBox="1"/>
          <p:nvPr>
            <p:ph idx="1" type="body"/>
          </p:nvPr>
        </p:nvSpPr>
        <p:spPr>
          <a:xfrm>
            <a:off x="770011" y="2082114"/>
            <a:ext cx="3932238" cy="3811588"/>
          </a:xfrm>
          <a:prstGeom prst="rect">
            <a:avLst/>
          </a:prstGeom>
          <a:noFill/>
          <a:ln>
            <a:noFill/>
          </a:ln>
        </p:spPr>
        <p:txBody>
          <a:bodyPr anchorCtr="0" anchor="t" bIns="45700" lIns="91425" spcFirstLastPara="1" rIns="91425" wrap="square" tIns="45700">
            <a:normAutofit/>
          </a:bodyPr>
          <a:lstStyle/>
          <a:p>
            <a:pPr indent="-247650" lvl="0" marL="228600" marR="0" rtl="0" algn="l">
              <a:lnSpc>
                <a:spcPct val="115000"/>
              </a:lnSpc>
              <a:spcBef>
                <a:spcPts val="1400"/>
              </a:spcBef>
              <a:spcAft>
                <a:spcPts val="0"/>
              </a:spcAft>
              <a:buClr>
                <a:srgbClr val="292929"/>
              </a:buClr>
              <a:buSzPts val="2500"/>
              <a:buFont typeface="Arial"/>
              <a:buChar char="•"/>
            </a:pPr>
            <a:r>
              <a:rPr b="1" lang="en-US" sz="1700"/>
              <a:t>GEO</a:t>
            </a:r>
            <a:r>
              <a:rPr lang="en-US" sz="1700"/>
              <a:t>, </a:t>
            </a:r>
            <a:r>
              <a:rPr b="1" lang="en-US" sz="1700"/>
              <a:t>ES-L1</a:t>
            </a:r>
            <a:r>
              <a:rPr lang="en-US" sz="1700"/>
              <a:t>, </a:t>
            </a:r>
            <a:r>
              <a:rPr b="1" lang="en-US" sz="1700"/>
              <a:t>HEO</a:t>
            </a:r>
            <a:r>
              <a:rPr lang="en-US" sz="1700"/>
              <a:t> and </a:t>
            </a:r>
            <a:r>
              <a:rPr b="1" lang="en-US" sz="1700"/>
              <a:t>SSO</a:t>
            </a:r>
            <a:r>
              <a:rPr lang="en-US" sz="1700"/>
              <a:t> orbits have </a:t>
            </a:r>
            <a:r>
              <a:rPr b="1" lang="en-US" sz="1700"/>
              <a:t>no records of failure</a:t>
            </a:r>
            <a:endParaRPr b="1" sz="1700"/>
          </a:p>
        </p:txBody>
      </p:sp>
      <p:sp>
        <p:nvSpPr>
          <p:cNvPr id="226" name="Google Shape;226;p2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 Rate vs. Orbit Type</a:t>
            </a:r>
            <a:endParaRPr sz="4000">
              <a:solidFill>
                <a:srgbClr val="0B49CB"/>
              </a:solidFill>
              <a:latin typeface="IBM Plex Mono SemiBold"/>
              <a:ea typeface="IBM Plex Mono SemiBold"/>
              <a:cs typeface="IBM Plex Mono SemiBold"/>
              <a:sym typeface="IBM Plex Mono SemiBold"/>
            </a:endParaRPr>
          </a:p>
        </p:txBody>
      </p:sp>
      <p:pic>
        <p:nvPicPr>
          <p:cNvPr id="227" name="Google Shape;227;p20"/>
          <p:cNvPicPr preferRelativeResize="0"/>
          <p:nvPr/>
        </p:nvPicPr>
        <p:blipFill>
          <a:blip r:embed="rId4">
            <a:alphaModFix/>
          </a:blip>
          <a:stretch>
            <a:fillRect/>
          </a:stretch>
        </p:blipFill>
        <p:spPr>
          <a:xfrm>
            <a:off x="5280924" y="1645549"/>
            <a:ext cx="5534025" cy="42481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1" name="Shape 231"/>
        <p:cNvGrpSpPr/>
        <p:nvPr/>
      </p:nvGrpSpPr>
      <p:grpSpPr>
        <a:xfrm>
          <a:off x="0" y="0"/>
          <a:ext cx="0" cy="0"/>
          <a:chOff x="0" y="0"/>
          <a:chExt cx="0" cy="0"/>
        </a:xfrm>
      </p:grpSpPr>
      <p:sp>
        <p:nvSpPr>
          <p:cNvPr id="232" name="Google Shape;232;p2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33" name="Google Shape;233;p21"/>
          <p:cNvSpPr txBox="1"/>
          <p:nvPr>
            <p:ph idx="1" type="body"/>
          </p:nvPr>
        </p:nvSpPr>
        <p:spPr>
          <a:xfrm>
            <a:off x="770011" y="2069756"/>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15000"/>
              </a:lnSpc>
              <a:spcBef>
                <a:spcPts val="1400"/>
              </a:spcBef>
              <a:spcAft>
                <a:spcPts val="0"/>
              </a:spcAft>
              <a:buClr>
                <a:srgbClr val="292929"/>
              </a:buClr>
              <a:buSzPts val="2200"/>
              <a:buFont typeface="Arial"/>
              <a:buChar char="•"/>
            </a:pPr>
            <a:r>
              <a:rPr b="1" lang="en-US" sz="2200">
                <a:solidFill>
                  <a:srgbClr val="292929"/>
                </a:solidFill>
              </a:rPr>
              <a:t>ISS</a:t>
            </a:r>
            <a:r>
              <a:rPr lang="en-US" sz="2200">
                <a:solidFill>
                  <a:srgbClr val="292929"/>
                </a:solidFill>
              </a:rPr>
              <a:t> Orbit has been the </a:t>
            </a:r>
            <a:r>
              <a:rPr b="1" lang="en-US" sz="2200">
                <a:solidFill>
                  <a:srgbClr val="292929"/>
                </a:solidFill>
              </a:rPr>
              <a:t>most consistent</a:t>
            </a:r>
            <a:r>
              <a:rPr lang="en-US" sz="2200">
                <a:solidFill>
                  <a:srgbClr val="292929"/>
                </a:solidFill>
              </a:rPr>
              <a:t> destination for launches </a:t>
            </a:r>
            <a:endParaRPr sz="2200">
              <a:solidFill>
                <a:srgbClr val="292929"/>
              </a:solidFill>
            </a:endParaRPr>
          </a:p>
          <a:p>
            <a:pPr indent="-228600" lvl="0" marL="228600" marR="0" rtl="0" algn="l">
              <a:lnSpc>
                <a:spcPct val="115000"/>
              </a:lnSpc>
              <a:spcBef>
                <a:spcPts val="1400"/>
              </a:spcBef>
              <a:spcAft>
                <a:spcPts val="0"/>
              </a:spcAft>
              <a:buClr>
                <a:srgbClr val="292929"/>
              </a:buClr>
              <a:buSzPts val="2200"/>
              <a:buChar char="•"/>
            </a:pPr>
            <a:r>
              <a:rPr b="1" lang="en-US" sz="2200">
                <a:solidFill>
                  <a:srgbClr val="292929"/>
                </a:solidFill>
              </a:rPr>
              <a:t>VLEO</a:t>
            </a:r>
            <a:r>
              <a:rPr lang="en-US" sz="2200">
                <a:solidFill>
                  <a:srgbClr val="292929"/>
                </a:solidFill>
              </a:rPr>
              <a:t> most </a:t>
            </a:r>
            <a:r>
              <a:rPr b="1" lang="en-US" sz="2200">
                <a:solidFill>
                  <a:srgbClr val="292929"/>
                </a:solidFill>
              </a:rPr>
              <a:t>popular</a:t>
            </a:r>
            <a:r>
              <a:rPr lang="en-US" sz="2200">
                <a:solidFill>
                  <a:srgbClr val="292929"/>
                </a:solidFill>
              </a:rPr>
              <a:t> </a:t>
            </a:r>
            <a:r>
              <a:rPr lang="en-US" sz="2200">
                <a:solidFill>
                  <a:srgbClr val="292929"/>
                </a:solidFill>
              </a:rPr>
              <a:t>lately</a:t>
            </a:r>
            <a:endParaRPr sz="2200">
              <a:solidFill>
                <a:srgbClr val="292929"/>
              </a:solidFill>
            </a:endParaRPr>
          </a:p>
          <a:p>
            <a:pPr indent="-228600" lvl="0" marL="228600" marR="0" rtl="0" algn="l">
              <a:lnSpc>
                <a:spcPct val="115000"/>
              </a:lnSpc>
              <a:spcBef>
                <a:spcPts val="1400"/>
              </a:spcBef>
              <a:spcAft>
                <a:spcPts val="0"/>
              </a:spcAft>
              <a:buClr>
                <a:srgbClr val="292929"/>
              </a:buClr>
              <a:buSzPts val="2200"/>
              <a:buChar char="•"/>
            </a:pPr>
            <a:r>
              <a:rPr b="1" lang="en-US" sz="2200">
                <a:solidFill>
                  <a:srgbClr val="292929"/>
                </a:solidFill>
              </a:rPr>
              <a:t>GTO</a:t>
            </a:r>
            <a:r>
              <a:rPr lang="en-US" sz="2200">
                <a:solidFill>
                  <a:srgbClr val="292929"/>
                </a:solidFill>
              </a:rPr>
              <a:t> launches have been the most </a:t>
            </a:r>
            <a:r>
              <a:rPr b="1" lang="en-US" sz="2200">
                <a:solidFill>
                  <a:srgbClr val="292929"/>
                </a:solidFill>
              </a:rPr>
              <a:t>“dicey”</a:t>
            </a:r>
            <a:endParaRPr b="1" sz="2200">
              <a:solidFill>
                <a:srgbClr val="292929"/>
              </a:solidFill>
            </a:endParaRPr>
          </a:p>
        </p:txBody>
      </p:sp>
      <p:sp>
        <p:nvSpPr>
          <p:cNvPr id="234" name="Google Shape;234;p2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Orbit Type</a:t>
            </a:r>
            <a:endParaRPr sz="4000">
              <a:solidFill>
                <a:srgbClr val="0B49CB"/>
              </a:solidFill>
              <a:latin typeface="IBM Plex Mono SemiBold"/>
              <a:ea typeface="IBM Plex Mono SemiBold"/>
              <a:cs typeface="IBM Plex Mono SemiBold"/>
              <a:sym typeface="IBM Plex Mono SemiBold"/>
            </a:endParaRPr>
          </a:p>
        </p:txBody>
      </p:sp>
      <p:pic>
        <p:nvPicPr>
          <p:cNvPr id="235" name="Google Shape;235;p21"/>
          <p:cNvPicPr preferRelativeResize="0"/>
          <p:nvPr/>
        </p:nvPicPr>
        <p:blipFill>
          <a:blip r:embed="rId4">
            <a:alphaModFix/>
          </a:blip>
          <a:stretch>
            <a:fillRect/>
          </a:stretch>
        </p:blipFill>
        <p:spPr>
          <a:xfrm>
            <a:off x="5195824" y="1546899"/>
            <a:ext cx="5695950" cy="42481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9" name="Shape 239"/>
        <p:cNvGrpSpPr/>
        <p:nvPr/>
      </p:nvGrpSpPr>
      <p:grpSpPr>
        <a:xfrm>
          <a:off x="0" y="0"/>
          <a:ext cx="0" cy="0"/>
          <a:chOff x="0" y="0"/>
          <a:chExt cx="0" cy="0"/>
        </a:xfrm>
      </p:grpSpPr>
      <p:sp>
        <p:nvSpPr>
          <p:cNvPr id="240" name="Google Shape;240;p2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41" name="Google Shape;241;p22"/>
          <p:cNvSpPr txBox="1"/>
          <p:nvPr>
            <p:ph idx="1" type="body"/>
          </p:nvPr>
        </p:nvSpPr>
        <p:spPr>
          <a:xfrm>
            <a:off x="770011" y="2057400"/>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rPr>
              <a:t>The h</a:t>
            </a:r>
            <a:r>
              <a:rPr b="1" lang="en-US" sz="2200">
                <a:solidFill>
                  <a:srgbClr val="292929"/>
                </a:solidFill>
              </a:rPr>
              <a:t>eavier the payload</a:t>
            </a:r>
            <a:r>
              <a:rPr lang="en-US" sz="2200">
                <a:solidFill>
                  <a:srgbClr val="292929"/>
                </a:solidFill>
              </a:rPr>
              <a:t>, the </a:t>
            </a:r>
            <a:r>
              <a:rPr b="1" lang="en-US" sz="2200">
                <a:solidFill>
                  <a:srgbClr val="292929"/>
                </a:solidFill>
              </a:rPr>
              <a:t>closer the orbit</a:t>
            </a:r>
            <a:r>
              <a:rPr lang="en-US" sz="2200">
                <a:solidFill>
                  <a:srgbClr val="292929"/>
                </a:solidFill>
              </a:rPr>
              <a:t> that would be a recommended destination</a:t>
            </a:r>
            <a:endParaRPr sz="2200">
              <a:solidFill>
                <a:srgbClr val="292929"/>
              </a:solidFill>
            </a:endParaRPr>
          </a:p>
          <a:p>
            <a:pPr indent="-228600" lvl="0" marL="228600" marR="0" rtl="0" algn="l">
              <a:lnSpc>
                <a:spcPct val="115000"/>
              </a:lnSpc>
              <a:spcBef>
                <a:spcPts val="1400"/>
              </a:spcBef>
              <a:spcAft>
                <a:spcPts val="0"/>
              </a:spcAft>
              <a:buClr>
                <a:srgbClr val="292929"/>
              </a:buClr>
              <a:buSzPts val="2200"/>
              <a:buChar char="•"/>
            </a:pPr>
            <a:r>
              <a:rPr lang="en-US" sz="2200">
                <a:solidFill>
                  <a:srgbClr val="292929"/>
                </a:solidFill>
              </a:rPr>
              <a:t>They are </a:t>
            </a:r>
            <a:r>
              <a:rPr b="1" lang="en-US" sz="2200">
                <a:solidFill>
                  <a:srgbClr val="292929"/>
                </a:solidFill>
              </a:rPr>
              <a:t>inversely related</a:t>
            </a:r>
            <a:endParaRPr b="1" sz="2200">
              <a:solidFill>
                <a:srgbClr val="292929"/>
              </a:solidFill>
            </a:endParaRPr>
          </a:p>
        </p:txBody>
      </p:sp>
      <p:sp>
        <p:nvSpPr>
          <p:cNvPr id="242" name="Google Shape;242;p2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Orbit Type</a:t>
            </a:r>
            <a:endParaRPr sz="4000">
              <a:solidFill>
                <a:srgbClr val="0B49CB"/>
              </a:solidFill>
              <a:latin typeface="IBM Plex Mono SemiBold"/>
              <a:ea typeface="IBM Plex Mono SemiBold"/>
              <a:cs typeface="IBM Plex Mono SemiBold"/>
              <a:sym typeface="IBM Plex Mono SemiBold"/>
            </a:endParaRPr>
          </a:p>
        </p:txBody>
      </p:sp>
      <p:pic>
        <p:nvPicPr>
          <p:cNvPr id="243" name="Google Shape;243;p22"/>
          <p:cNvPicPr preferRelativeResize="0"/>
          <p:nvPr/>
        </p:nvPicPr>
        <p:blipFill>
          <a:blip r:embed="rId4">
            <a:alphaModFix/>
          </a:blip>
          <a:stretch>
            <a:fillRect/>
          </a:stretch>
        </p:blipFill>
        <p:spPr>
          <a:xfrm>
            <a:off x="5205799" y="1620849"/>
            <a:ext cx="5800725" cy="42481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7" name="Shape 247"/>
        <p:cNvGrpSpPr/>
        <p:nvPr/>
      </p:nvGrpSpPr>
      <p:grpSpPr>
        <a:xfrm>
          <a:off x="0" y="0"/>
          <a:ext cx="0" cy="0"/>
          <a:chOff x="0" y="0"/>
          <a:chExt cx="0" cy="0"/>
        </a:xfrm>
      </p:grpSpPr>
      <p:sp>
        <p:nvSpPr>
          <p:cNvPr id="248" name="Google Shape;248;p2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49" name="Google Shape;249;p23"/>
          <p:cNvSpPr txBox="1"/>
          <p:nvPr>
            <p:ph idx="1" type="body"/>
          </p:nvPr>
        </p:nvSpPr>
        <p:spPr>
          <a:xfrm>
            <a:off x="770011" y="2069757"/>
            <a:ext cx="3932238"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rPr>
              <a:t>SpaceX’s success rate has been </a:t>
            </a:r>
            <a:r>
              <a:rPr b="1" lang="en-US" sz="2200">
                <a:solidFill>
                  <a:srgbClr val="292929"/>
                </a:solidFill>
              </a:rPr>
              <a:t>rising since 2013</a:t>
            </a:r>
            <a:endParaRPr b="1" sz="2200">
              <a:solidFill>
                <a:srgbClr val="292929"/>
              </a:solidFill>
            </a:endParaRPr>
          </a:p>
          <a:p>
            <a:pPr indent="-228600" lvl="0" marL="228600" marR="0" rtl="0" algn="l">
              <a:lnSpc>
                <a:spcPct val="115000"/>
              </a:lnSpc>
              <a:spcBef>
                <a:spcPts val="1400"/>
              </a:spcBef>
              <a:spcAft>
                <a:spcPts val="0"/>
              </a:spcAft>
              <a:buClr>
                <a:srgbClr val="292929"/>
              </a:buClr>
              <a:buSzPts val="2200"/>
              <a:buChar char="•"/>
            </a:pPr>
            <a:r>
              <a:rPr lang="en-US" sz="2200">
                <a:solidFill>
                  <a:srgbClr val="292929"/>
                </a:solidFill>
              </a:rPr>
              <a:t>In </a:t>
            </a:r>
            <a:r>
              <a:rPr b="1" lang="en-US" sz="2200">
                <a:solidFill>
                  <a:srgbClr val="292929"/>
                </a:solidFill>
              </a:rPr>
              <a:t>2019</a:t>
            </a:r>
            <a:r>
              <a:rPr lang="en-US" sz="2200">
                <a:solidFill>
                  <a:srgbClr val="292929"/>
                </a:solidFill>
              </a:rPr>
              <a:t>, it had the </a:t>
            </a:r>
            <a:r>
              <a:rPr b="1" lang="en-US" sz="2200">
                <a:solidFill>
                  <a:srgbClr val="292929"/>
                </a:solidFill>
              </a:rPr>
              <a:t>best success rate</a:t>
            </a:r>
            <a:r>
              <a:rPr lang="en-US" sz="2200">
                <a:solidFill>
                  <a:srgbClr val="292929"/>
                </a:solidFill>
              </a:rPr>
              <a:t> that it has ever enjoyed to date</a:t>
            </a:r>
            <a:endParaRPr sz="2200">
              <a:solidFill>
                <a:srgbClr val="292929"/>
              </a:solidFill>
            </a:endParaRPr>
          </a:p>
        </p:txBody>
      </p:sp>
      <p:sp>
        <p:nvSpPr>
          <p:cNvPr id="250" name="Google Shape;250;p2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Success Yearly Trend</a:t>
            </a:r>
            <a:endParaRPr/>
          </a:p>
        </p:txBody>
      </p:sp>
      <p:pic>
        <p:nvPicPr>
          <p:cNvPr id="251" name="Google Shape;251;p23"/>
          <p:cNvPicPr preferRelativeResize="0"/>
          <p:nvPr/>
        </p:nvPicPr>
        <p:blipFill>
          <a:blip r:embed="rId4">
            <a:alphaModFix/>
          </a:blip>
          <a:stretch>
            <a:fillRect/>
          </a:stretch>
        </p:blipFill>
        <p:spPr>
          <a:xfrm>
            <a:off x="5373324" y="1633199"/>
            <a:ext cx="5534025" cy="42481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5" name="Shape 255"/>
        <p:cNvGrpSpPr/>
        <p:nvPr/>
      </p:nvGrpSpPr>
      <p:grpSpPr>
        <a:xfrm>
          <a:off x="0" y="0"/>
          <a:ext cx="0" cy="0"/>
          <a:chOff x="0" y="0"/>
          <a:chExt cx="0" cy="0"/>
        </a:xfrm>
      </p:grpSpPr>
      <p:sp>
        <p:nvSpPr>
          <p:cNvPr id="256" name="Google Shape;256;p2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7" name="Google Shape;257;p24"/>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a:t>Launch Sites featured in the dataset:</a:t>
            </a:r>
            <a:endParaRPr/>
          </a:p>
          <a:p>
            <a:pPr indent="-317500" lvl="1" marL="914400" marR="0" rtl="0" algn="l">
              <a:lnSpc>
                <a:spcPct val="100000"/>
              </a:lnSpc>
              <a:spcBef>
                <a:spcPts val="1400"/>
              </a:spcBef>
              <a:spcAft>
                <a:spcPts val="0"/>
              </a:spcAft>
              <a:buSzPts val="1400"/>
              <a:buChar char="○"/>
            </a:pPr>
            <a:r>
              <a:rPr lang="en-US"/>
              <a:t>CCAFS LC-40</a:t>
            </a:r>
            <a:endParaRPr/>
          </a:p>
          <a:p>
            <a:pPr indent="-317500" lvl="1" marL="914400" marR="0" rtl="0" algn="l">
              <a:lnSpc>
                <a:spcPct val="100000"/>
              </a:lnSpc>
              <a:spcBef>
                <a:spcPts val="1400"/>
              </a:spcBef>
              <a:spcAft>
                <a:spcPts val="0"/>
              </a:spcAft>
              <a:buSzPts val="1400"/>
              <a:buChar char="○"/>
            </a:pPr>
            <a:r>
              <a:rPr lang="en-US"/>
              <a:t>VAFB SLC-4E</a:t>
            </a:r>
            <a:endParaRPr/>
          </a:p>
          <a:p>
            <a:pPr indent="-317500" lvl="1" marL="914400" marR="0" rtl="0" algn="l">
              <a:lnSpc>
                <a:spcPct val="100000"/>
              </a:lnSpc>
              <a:spcBef>
                <a:spcPts val="1400"/>
              </a:spcBef>
              <a:spcAft>
                <a:spcPts val="0"/>
              </a:spcAft>
              <a:buSzPts val="1400"/>
              <a:buChar char="○"/>
            </a:pPr>
            <a:r>
              <a:rPr lang="en-US"/>
              <a:t>KSC LC-39A</a:t>
            </a:r>
            <a:endParaRPr/>
          </a:p>
          <a:p>
            <a:pPr indent="-317500" lvl="1" marL="914400" marR="0" rtl="0" algn="l">
              <a:lnSpc>
                <a:spcPct val="100000"/>
              </a:lnSpc>
              <a:spcBef>
                <a:spcPts val="1400"/>
              </a:spcBef>
              <a:spcAft>
                <a:spcPts val="0"/>
              </a:spcAft>
              <a:buSzPts val="1400"/>
              <a:buChar char="○"/>
            </a:pPr>
            <a:r>
              <a:rPr lang="en-US"/>
              <a:t>CCAFS SLC-40</a:t>
            </a:r>
            <a:endParaRPr/>
          </a:p>
          <a:p>
            <a:pPr indent="-317500" lvl="0" marL="457200" marR="0" rtl="0" algn="l">
              <a:lnSpc>
                <a:spcPct val="100000"/>
              </a:lnSpc>
              <a:spcBef>
                <a:spcPts val="1400"/>
              </a:spcBef>
              <a:spcAft>
                <a:spcPts val="0"/>
              </a:spcAft>
              <a:buSzPts val="1400"/>
              <a:buChar char="•"/>
            </a:pPr>
            <a:r>
              <a:rPr lang="en-US"/>
              <a:t>These 4 have been all the distinct launch site names </a:t>
            </a:r>
            <a:r>
              <a:rPr lang="en-US"/>
              <a:t>occurring</a:t>
            </a:r>
            <a:r>
              <a:rPr lang="en-US"/>
              <a:t> in the dataset</a:t>
            </a:r>
            <a:endParaRPr/>
          </a:p>
        </p:txBody>
      </p:sp>
      <p:sp>
        <p:nvSpPr>
          <p:cNvPr id="258" name="Google Shape;258;p2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All Launch Site Names</a:t>
            </a:r>
            <a:endParaRPr/>
          </a:p>
        </p:txBody>
      </p:sp>
      <p:pic>
        <p:nvPicPr>
          <p:cNvPr id="259" name="Google Shape;259;p24"/>
          <p:cNvPicPr preferRelativeResize="0"/>
          <p:nvPr/>
        </p:nvPicPr>
        <p:blipFill rotWithShape="1">
          <a:blip r:embed="rId4">
            <a:alphaModFix/>
          </a:blip>
          <a:srcRect b="0" l="2257" r="44505" t="0"/>
          <a:stretch/>
        </p:blipFill>
        <p:spPr>
          <a:xfrm>
            <a:off x="5522900" y="1631275"/>
            <a:ext cx="5628549" cy="2209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3" name="Shape 263"/>
        <p:cNvGrpSpPr/>
        <p:nvPr/>
      </p:nvGrpSpPr>
      <p:grpSpPr>
        <a:xfrm>
          <a:off x="0" y="0"/>
          <a:ext cx="0" cy="0"/>
          <a:chOff x="0" y="0"/>
          <a:chExt cx="0" cy="0"/>
        </a:xfrm>
      </p:grpSpPr>
      <p:sp>
        <p:nvSpPr>
          <p:cNvPr id="264" name="Google Shape;264;p2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65" name="Google Shape;265;p25"/>
          <p:cNvSpPr txBox="1"/>
          <p:nvPr>
            <p:ph idx="1" type="body"/>
          </p:nvPr>
        </p:nvSpPr>
        <p:spPr>
          <a:xfrm>
            <a:off x="827660" y="1674225"/>
            <a:ext cx="9745500" cy="4351200"/>
          </a:xfrm>
          <a:prstGeom prst="rect">
            <a:avLst/>
          </a:prstGeom>
          <a:noFill/>
          <a:ln>
            <a:noFill/>
          </a:ln>
        </p:spPr>
        <p:txBody>
          <a:bodyPr anchorCtr="0" anchor="t" bIns="45700" lIns="91425" spcFirstLastPara="1" rIns="91425" wrap="square" tIns="45700">
            <a:normAutofit/>
          </a:bodyPr>
          <a:lstStyle/>
          <a:p>
            <a:pPr indent="0" lvl="0" marL="457200" marR="0" rtl="0" algn="l">
              <a:lnSpc>
                <a:spcPct val="100000"/>
              </a:lnSpc>
              <a:spcBef>
                <a:spcPts val="1400"/>
              </a:spcBef>
              <a:spcAft>
                <a:spcPts val="0"/>
              </a:spcAft>
              <a:buNone/>
            </a:pPr>
            <a:r>
              <a:t/>
            </a:r>
            <a:endParaRPr/>
          </a:p>
        </p:txBody>
      </p:sp>
      <p:sp>
        <p:nvSpPr>
          <p:cNvPr id="266" name="Google Shape;266;p2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Site Names Beginning with 'CCA'</a:t>
            </a:r>
            <a:endParaRPr/>
          </a:p>
        </p:txBody>
      </p:sp>
      <p:pic>
        <p:nvPicPr>
          <p:cNvPr id="267" name="Google Shape;267;p25"/>
          <p:cNvPicPr preferRelativeResize="0"/>
          <p:nvPr/>
        </p:nvPicPr>
        <p:blipFill>
          <a:blip r:embed="rId4">
            <a:alphaModFix/>
          </a:blip>
          <a:stretch>
            <a:fillRect/>
          </a:stretch>
        </p:blipFill>
        <p:spPr>
          <a:xfrm>
            <a:off x="809625" y="1738325"/>
            <a:ext cx="10602176" cy="33907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1" name="Shape 271"/>
        <p:cNvGrpSpPr/>
        <p:nvPr/>
      </p:nvGrpSpPr>
      <p:grpSpPr>
        <a:xfrm>
          <a:off x="0" y="0"/>
          <a:ext cx="0" cy="0"/>
          <a:chOff x="0" y="0"/>
          <a:chExt cx="0" cy="0"/>
        </a:xfrm>
      </p:grpSpPr>
      <p:sp>
        <p:nvSpPr>
          <p:cNvPr id="272" name="Google Shape;272;p2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73" name="Google Shape;273;p26"/>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317500" lvl="0" marL="457200" marR="0" rtl="0" algn="l">
              <a:lnSpc>
                <a:spcPct val="100000"/>
              </a:lnSpc>
              <a:spcBef>
                <a:spcPts val="1400"/>
              </a:spcBef>
              <a:spcAft>
                <a:spcPts val="0"/>
              </a:spcAft>
              <a:buSzPts val="1400"/>
              <a:buChar char="●"/>
            </a:pPr>
            <a:r>
              <a:rPr lang="en-US"/>
              <a:t>Total payload mass carried by SpaceX rockets for NASA has been </a:t>
            </a:r>
            <a:r>
              <a:rPr b="1" lang="en-US"/>
              <a:t>45596 Kg</a:t>
            </a:r>
            <a:r>
              <a:rPr lang="en-US"/>
              <a:t>!</a:t>
            </a:r>
            <a:endParaRPr/>
          </a:p>
        </p:txBody>
      </p:sp>
      <p:sp>
        <p:nvSpPr>
          <p:cNvPr id="274" name="Google Shape;274;p2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Payload Mass</a:t>
            </a:r>
            <a:endParaRPr/>
          </a:p>
        </p:txBody>
      </p:sp>
      <p:pic>
        <p:nvPicPr>
          <p:cNvPr id="275" name="Google Shape;275;p26"/>
          <p:cNvPicPr preferRelativeResize="0"/>
          <p:nvPr/>
        </p:nvPicPr>
        <p:blipFill>
          <a:blip r:embed="rId4">
            <a:alphaModFix/>
          </a:blip>
          <a:stretch>
            <a:fillRect/>
          </a:stretch>
        </p:blipFill>
        <p:spPr>
          <a:xfrm>
            <a:off x="809625" y="2695575"/>
            <a:ext cx="10572750" cy="14668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9" name="Shape 279"/>
        <p:cNvGrpSpPr/>
        <p:nvPr/>
      </p:nvGrpSpPr>
      <p:grpSpPr>
        <a:xfrm>
          <a:off x="0" y="0"/>
          <a:ext cx="0" cy="0"/>
          <a:chOff x="0" y="0"/>
          <a:chExt cx="0" cy="0"/>
        </a:xfrm>
      </p:grpSpPr>
      <p:sp>
        <p:nvSpPr>
          <p:cNvPr id="280" name="Google Shape;280;p2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81" name="Google Shape;281;p27"/>
          <p:cNvSpPr txBox="1"/>
          <p:nvPr>
            <p:ph idx="1" type="body"/>
          </p:nvPr>
        </p:nvSpPr>
        <p:spPr>
          <a:xfrm>
            <a:off x="770000" y="1825625"/>
            <a:ext cx="9949200" cy="43512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rPr>
              <a:t>T</a:t>
            </a:r>
            <a:r>
              <a:rPr lang="en-US" sz="2200">
                <a:solidFill>
                  <a:srgbClr val="292929"/>
                </a:solidFill>
                <a:latin typeface="Arial"/>
                <a:ea typeface="Arial"/>
                <a:cs typeface="Arial"/>
                <a:sym typeface="Arial"/>
              </a:rPr>
              <a:t>he average payload mass carried by </a:t>
            </a:r>
            <a:r>
              <a:rPr b="1" lang="en-US" sz="2200">
                <a:solidFill>
                  <a:srgbClr val="292929"/>
                </a:solidFill>
              </a:rPr>
              <a:t>booster version F9 v1.1</a:t>
            </a:r>
            <a:r>
              <a:rPr lang="en-US" sz="2200">
                <a:solidFill>
                  <a:srgbClr val="292929"/>
                </a:solidFill>
                <a:latin typeface="Arial"/>
                <a:ea typeface="Arial"/>
                <a:cs typeface="Arial"/>
                <a:sym typeface="Arial"/>
              </a:rPr>
              <a:t> is </a:t>
            </a:r>
            <a:r>
              <a:rPr b="1" lang="en-US" sz="2200">
                <a:solidFill>
                  <a:srgbClr val="292929"/>
                </a:solidFill>
              </a:rPr>
              <a:t>2928.4 Kg</a:t>
            </a:r>
            <a:endParaRPr b="1"/>
          </a:p>
          <a:p>
            <a:pPr indent="0" lvl="0" marL="457200" marR="0" rtl="0" algn="l">
              <a:lnSpc>
                <a:spcPct val="100000"/>
              </a:lnSpc>
              <a:spcBef>
                <a:spcPts val="1400"/>
              </a:spcBef>
              <a:spcAft>
                <a:spcPts val="0"/>
              </a:spcAft>
              <a:buNone/>
            </a:pPr>
            <a:r>
              <a:t/>
            </a:r>
            <a:endParaRPr/>
          </a:p>
        </p:txBody>
      </p:sp>
      <p:sp>
        <p:nvSpPr>
          <p:cNvPr id="282" name="Google Shape;282;p2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Average Payload Mass by F9 v1.1</a:t>
            </a:r>
            <a:endParaRPr/>
          </a:p>
        </p:txBody>
      </p:sp>
      <p:pic>
        <p:nvPicPr>
          <p:cNvPr id="283" name="Google Shape;283;p27"/>
          <p:cNvPicPr preferRelativeResize="0"/>
          <p:nvPr/>
        </p:nvPicPr>
        <p:blipFill rotWithShape="1">
          <a:blip r:embed="rId4">
            <a:alphaModFix/>
          </a:blip>
          <a:srcRect b="0" l="2429" r="0" t="0"/>
          <a:stretch/>
        </p:blipFill>
        <p:spPr>
          <a:xfrm>
            <a:off x="770000" y="3007725"/>
            <a:ext cx="10316226" cy="14573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7" name="Shape 287"/>
        <p:cNvGrpSpPr/>
        <p:nvPr/>
      </p:nvGrpSpPr>
      <p:grpSpPr>
        <a:xfrm>
          <a:off x="0" y="0"/>
          <a:ext cx="0" cy="0"/>
          <a:chOff x="0" y="0"/>
          <a:chExt cx="0" cy="0"/>
        </a:xfrm>
      </p:grpSpPr>
      <p:sp>
        <p:nvSpPr>
          <p:cNvPr id="288" name="Google Shape;288;p2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89" name="Google Shape;289;p28"/>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rPr>
              <a:t>SpaceX got its </a:t>
            </a:r>
            <a:r>
              <a:rPr b="1" lang="en-US" sz="2200">
                <a:solidFill>
                  <a:srgbClr val="292929"/>
                </a:solidFill>
              </a:rPr>
              <a:t>first successful launch</a:t>
            </a:r>
            <a:r>
              <a:rPr lang="en-US" sz="2200">
                <a:solidFill>
                  <a:srgbClr val="292929"/>
                </a:solidFill>
              </a:rPr>
              <a:t> in the year of </a:t>
            </a:r>
            <a:r>
              <a:rPr b="1" lang="en-US" sz="2200">
                <a:solidFill>
                  <a:srgbClr val="292929"/>
                </a:solidFill>
              </a:rPr>
              <a:t>2015</a:t>
            </a:r>
            <a:endParaRPr b="1" sz="2200">
              <a:solidFill>
                <a:srgbClr val="292929"/>
              </a:solidFill>
            </a:endParaRPr>
          </a:p>
          <a:p>
            <a:pPr indent="-228600" lvl="0" marL="228600" marR="0" rtl="0" algn="l">
              <a:lnSpc>
                <a:spcPct val="115000"/>
              </a:lnSpc>
              <a:spcBef>
                <a:spcPts val="1400"/>
              </a:spcBef>
              <a:spcAft>
                <a:spcPts val="0"/>
              </a:spcAft>
              <a:buClr>
                <a:srgbClr val="292929"/>
              </a:buClr>
              <a:buSzPts val="2200"/>
              <a:buChar char="•"/>
            </a:pPr>
            <a:r>
              <a:rPr lang="en-US" sz="2200">
                <a:solidFill>
                  <a:srgbClr val="292929"/>
                </a:solidFill>
              </a:rPr>
              <a:t>It was most probably </a:t>
            </a:r>
            <a:r>
              <a:rPr b="1" lang="en-US" sz="2200">
                <a:solidFill>
                  <a:srgbClr val="292929"/>
                </a:solidFill>
              </a:rPr>
              <a:t>h</a:t>
            </a:r>
            <a:r>
              <a:rPr b="1" lang="en-US" sz="2200">
                <a:solidFill>
                  <a:srgbClr val="292929"/>
                </a:solidFill>
              </a:rPr>
              <a:t>emorrhaging</a:t>
            </a:r>
            <a:r>
              <a:rPr b="1" lang="en-US" sz="2200">
                <a:solidFill>
                  <a:srgbClr val="292929"/>
                </a:solidFill>
              </a:rPr>
              <a:t> money for about 5 years until then!</a:t>
            </a:r>
            <a:endParaRPr b="1" sz="2200">
              <a:solidFill>
                <a:srgbClr val="292929"/>
              </a:solidFill>
            </a:endParaRPr>
          </a:p>
        </p:txBody>
      </p:sp>
      <p:sp>
        <p:nvSpPr>
          <p:cNvPr id="290" name="Google Shape;290;p2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First Successful Ground Landing Date</a:t>
            </a:r>
            <a:endParaRPr/>
          </a:p>
        </p:txBody>
      </p:sp>
      <p:pic>
        <p:nvPicPr>
          <p:cNvPr id="291" name="Google Shape;291;p28"/>
          <p:cNvPicPr preferRelativeResize="0"/>
          <p:nvPr/>
        </p:nvPicPr>
        <p:blipFill>
          <a:blip r:embed="rId4">
            <a:alphaModFix/>
          </a:blip>
          <a:stretch>
            <a:fillRect/>
          </a:stretch>
        </p:blipFill>
        <p:spPr>
          <a:xfrm>
            <a:off x="809625" y="3512025"/>
            <a:ext cx="10572750" cy="14668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5" name="Shape 295"/>
        <p:cNvGrpSpPr/>
        <p:nvPr/>
      </p:nvGrpSpPr>
      <p:grpSpPr>
        <a:xfrm>
          <a:off x="0" y="0"/>
          <a:ext cx="0" cy="0"/>
          <a:chOff x="0" y="0"/>
          <a:chExt cx="0" cy="0"/>
        </a:xfrm>
      </p:grpSpPr>
      <p:sp>
        <p:nvSpPr>
          <p:cNvPr id="296" name="Google Shape;296;p2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7" name="Google Shape;297;p29"/>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b="1" lang="en-US" sz="2200">
                <a:solidFill>
                  <a:srgbClr val="292929"/>
                </a:solidFill>
              </a:rPr>
              <a:t>5 successful drone ship landings</a:t>
            </a:r>
            <a:r>
              <a:rPr lang="en-US" sz="2200">
                <a:solidFill>
                  <a:srgbClr val="292929"/>
                </a:solidFill>
              </a:rPr>
              <a:t> among 2 booster versions</a:t>
            </a:r>
            <a:endParaRPr/>
          </a:p>
        </p:txBody>
      </p:sp>
      <p:sp>
        <p:nvSpPr>
          <p:cNvPr id="298" name="Google Shape;298;p2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Successful Drone Ship Landing with Payload between 4000 and 6000</a:t>
            </a:r>
            <a:endParaRPr/>
          </a:p>
        </p:txBody>
      </p:sp>
      <p:pic>
        <p:nvPicPr>
          <p:cNvPr id="299" name="Google Shape;299;p29"/>
          <p:cNvPicPr preferRelativeResize="0"/>
          <p:nvPr/>
        </p:nvPicPr>
        <p:blipFill>
          <a:blip r:embed="rId4">
            <a:alphaModFix/>
          </a:blip>
          <a:stretch>
            <a:fillRect/>
          </a:stretch>
        </p:blipFill>
        <p:spPr>
          <a:xfrm>
            <a:off x="809625" y="2951475"/>
            <a:ext cx="10572750" cy="2933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1" name="Google Shape;101;p3"/>
          <p:cNvSpPr txBox="1"/>
          <p:nvPr/>
        </p:nvSpPr>
        <p:spPr>
          <a:xfrm>
            <a:off x="769900" y="1536798"/>
            <a:ext cx="10515600" cy="4591200"/>
          </a:xfrm>
          <a:prstGeom prst="rect">
            <a:avLst/>
          </a:prstGeom>
          <a:noFill/>
          <a:ln>
            <a:noFill/>
          </a:ln>
        </p:spPr>
        <p:txBody>
          <a:bodyPr anchorCtr="0" anchor="t" bIns="45700" lIns="91425" spcFirstLastPara="1" rIns="91425" wrap="square" tIns="45700">
            <a:normAutofit fontScale="92500" lnSpcReduction="20000"/>
          </a:bodyPr>
          <a:lstStyle/>
          <a:p>
            <a:pPr indent="-357822" lvl="0" marL="457200" marR="0" rtl="0" algn="l">
              <a:lnSpc>
                <a:spcPct val="115000"/>
              </a:lnSpc>
              <a:spcBef>
                <a:spcPts val="0"/>
              </a:spcBef>
              <a:spcAft>
                <a:spcPts val="0"/>
              </a:spcAft>
              <a:buClr>
                <a:srgbClr val="292929"/>
              </a:buClr>
              <a:buSzPct val="100000"/>
              <a:buChar char="●"/>
            </a:pPr>
            <a:r>
              <a:rPr b="1" lang="en-US" sz="2200">
                <a:solidFill>
                  <a:srgbClr val="292929"/>
                </a:solidFill>
              </a:rPr>
              <a:t>Launching payloads</a:t>
            </a:r>
            <a:r>
              <a:rPr lang="en-US" sz="2200">
                <a:solidFill>
                  <a:srgbClr val="292929"/>
                </a:solidFill>
              </a:rPr>
              <a:t> of any sort was a one-and-done kind of a scenario - but not after SpaceX came up with cheaper (~2x cheaper) means to do it, incorporating </a:t>
            </a:r>
            <a:r>
              <a:rPr b="1" lang="en-US" sz="2200">
                <a:solidFill>
                  <a:srgbClr val="292929"/>
                </a:solidFill>
              </a:rPr>
              <a:t>reusable parts</a:t>
            </a:r>
            <a:r>
              <a:rPr lang="en-US" sz="2200">
                <a:solidFill>
                  <a:srgbClr val="292929"/>
                </a:solidFill>
              </a:rPr>
              <a:t> (mainly the ‘Phase 1’ of the rocket ship).</a:t>
            </a:r>
            <a:endParaRPr sz="2200">
              <a:solidFill>
                <a:srgbClr val="292929"/>
              </a:solidFill>
            </a:endParaRPr>
          </a:p>
          <a:p>
            <a:pPr indent="-357822" lvl="0" marL="457200" marR="0" rtl="0" algn="l">
              <a:lnSpc>
                <a:spcPct val="115000"/>
              </a:lnSpc>
              <a:spcBef>
                <a:spcPts val="0"/>
              </a:spcBef>
              <a:spcAft>
                <a:spcPts val="0"/>
              </a:spcAft>
              <a:buClr>
                <a:srgbClr val="292929"/>
              </a:buClr>
              <a:buSzPct val="100000"/>
              <a:buChar char="●"/>
            </a:pPr>
            <a:r>
              <a:rPr lang="en-US" sz="2200">
                <a:solidFill>
                  <a:srgbClr val="292929"/>
                </a:solidFill>
              </a:rPr>
              <a:t>As SpaceY, we need to figure out how and where we can have a </a:t>
            </a:r>
            <a:r>
              <a:rPr b="1" lang="en-US" sz="2200">
                <a:solidFill>
                  <a:srgbClr val="292929"/>
                </a:solidFill>
              </a:rPr>
              <a:t>competitive edge against SpaceX</a:t>
            </a:r>
            <a:r>
              <a:rPr lang="en-US" sz="2200">
                <a:solidFill>
                  <a:srgbClr val="292929"/>
                </a:solidFill>
              </a:rPr>
              <a:t>, given that we do have all the cutting edge space tech on our side</a:t>
            </a:r>
            <a:endParaRPr sz="2200">
              <a:solidFill>
                <a:srgbClr val="292929"/>
              </a:solidFill>
            </a:endParaRPr>
          </a:p>
          <a:p>
            <a:pPr indent="-357822" lvl="0" marL="457200" marR="0" rtl="0" algn="l">
              <a:lnSpc>
                <a:spcPct val="115000"/>
              </a:lnSpc>
              <a:spcBef>
                <a:spcPts val="0"/>
              </a:spcBef>
              <a:spcAft>
                <a:spcPts val="0"/>
              </a:spcAft>
              <a:buClr>
                <a:srgbClr val="292929"/>
              </a:buClr>
              <a:buSzPct val="100000"/>
              <a:buChar char="●"/>
            </a:pPr>
            <a:r>
              <a:rPr lang="en-US" sz="2200">
                <a:solidFill>
                  <a:srgbClr val="292929"/>
                </a:solidFill>
              </a:rPr>
              <a:t>With the </a:t>
            </a:r>
            <a:r>
              <a:rPr b="1" lang="en-US" sz="2200">
                <a:solidFill>
                  <a:srgbClr val="292929"/>
                </a:solidFill>
              </a:rPr>
              <a:t>goal of achieving maximum efficiency </a:t>
            </a:r>
            <a:r>
              <a:rPr lang="en-US" sz="2200">
                <a:solidFill>
                  <a:srgbClr val="292929"/>
                </a:solidFill>
              </a:rPr>
              <a:t>in deploying payloads onto the Earth’s orbit and beyond, a </a:t>
            </a:r>
            <a:r>
              <a:rPr b="1" lang="en-US" sz="2200">
                <a:solidFill>
                  <a:srgbClr val="292929"/>
                </a:solidFill>
              </a:rPr>
              <a:t>machine</a:t>
            </a:r>
            <a:r>
              <a:rPr b="1" lang="en-US" sz="2200">
                <a:solidFill>
                  <a:srgbClr val="292929"/>
                </a:solidFill>
              </a:rPr>
              <a:t> learning model</a:t>
            </a:r>
            <a:r>
              <a:rPr lang="en-US" sz="2200">
                <a:solidFill>
                  <a:srgbClr val="292929"/>
                </a:solidFill>
              </a:rPr>
              <a:t> is built to assess the probability of </a:t>
            </a:r>
            <a:r>
              <a:rPr lang="en-US" sz="2200">
                <a:solidFill>
                  <a:srgbClr val="292929"/>
                </a:solidFill>
              </a:rPr>
              <a:t>reusing</a:t>
            </a:r>
            <a:r>
              <a:rPr lang="en-US" sz="2200">
                <a:solidFill>
                  <a:srgbClr val="292929"/>
                </a:solidFill>
              </a:rPr>
              <a:t> the Phase1, based on the payload, and launch site metrics among others</a:t>
            </a:r>
            <a:endParaRPr sz="2200">
              <a:solidFill>
                <a:srgbClr val="292929"/>
              </a:solidFill>
            </a:endParaRPr>
          </a:p>
          <a:p>
            <a:pPr indent="-357822" lvl="0" marL="457200" marR="0" rtl="0" algn="l">
              <a:lnSpc>
                <a:spcPct val="115000"/>
              </a:lnSpc>
              <a:spcBef>
                <a:spcPts val="0"/>
              </a:spcBef>
              <a:spcAft>
                <a:spcPts val="0"/>
              </a:spcAft>
              <a:buClr>
                <a:srgbClr val="292929"/>
              </a:buClr>
              <a:buSzPct val="100000"/>
              <a:buChar char="●"/>
            </a:pPr>
            <a:r>
              <a:rPr lang="en-US" sz="2200">
                <a:solidFill>
                  <a:srgbClr val="292929"/>
                </a:solidFill>
              </a:rPr>
              <a:t>The model was trained on </a:t>
            </a:r>
            <a:r>
              <a:rPr b="1" lang="en-US" sz="2200">
                <a:solidFill>
                  <a:srgbClr val="292929"/>
                </a:solidFill>
              </a:rPr>
              <a:t>past launch data of SpaceX from 2010 to 2020</a:t>
            </a:r>
            <a:r>
              <a:rPr lang="en-US" sz="2200">
                <a:solidFill>
                  <a:srgbClr val="292929"/>
                </a:solidFill>
              </a:rPr>
              <a:t>.</a:t>
            </a:r>
            <a:endParaRPr sz="2200">
              <a:solidFill>
                <a:srgbClr val="292929"/>
              </a:solidFill>
            </a:endParaRPr>
          </a:p>
          <a:p>
            <a:pPr indent="-357822" lvl="0" marL="457200" marR="0" rtl="0" algn="l">
              <a:lnSpc>
                <a:spcPct val="115000"/>
              </a:lnSpc>
              <a:spcBef>
                <a:spcPts val="0"/>
              </a:spcBef>
              <a:spcAft>
                <a:spcPts val="0"/>
              </a:spcAft>
              <a:buClr>
                <a:srgbClr val="292929"/>
              </a:buClr>
              <a:buSzPct val="100000"/>
              <a:buChar char="●"/>
            </a:pPr>
            <a:r>
              <a:rPr lang="en-US" sz="2200">
                <a:solidFill>
                  <a:srgbClr val="292929"/>
                </a:solidFill>
              </a:rPr>
              <a:t>The model will be used to </a:t>
            </a:r>
            <a:r>
              <a:rPr b="1" lang="en-US" sz="2200">
                <a:solidFill>
                  <a:srgbClr val="292929"/>
                </a:solidFill>
              </a:rPr>
              <a:t>classify whether the launch will be a success or not</a:t>
            </a:r>
            <a:r>
              <a:rPr lang="en-US" sz="2200">
                <a:solidFill>
                  <a:srgbClr val="292929"/>
                </a:solidFill>
              </a:rPr>
              <a:t> based on features mentioned above</a:t>
            </a:r>
            <a:endParaRPr sz="2200">
              <a:solidFill>
                <a:srgbClr val="292929"/>
              </a:solidFill>
            </a:endParaRPr>
          </a:p>
          <a:p>
            <a:pPr indent="-357822" lvl="0" marL="457200" marR="0" rtl="0" algn="l">
              <a:lnSpc>
                <a:spcPct val="115000"/>
              </a:lnSpc>
              <a:spcBef>
                <a:spcPts val="0"/>
              </a:spcBef>
              <a:spcAft>
                <a:spcPts val="0"/>
              </a:spcAft>
              <a:buClr>
                <a:srgbClr val="292929"/>
              </a:buClr>
              <a:buSzPct val="100000"/>
              <a:buChar char="●"/>
            </a:pPr>
            <a:r>
              <a:rPr lang="en-US" sz="2200">
                <a:solidFill>
                  <a:srgbClr val="292929"/>
                </a:solidFill>
              </a:rPr>
              <a:t>The cumulative understanding extracted from this is the ranges of said metrics which keep the </a:t>
            </a:r>
            <a:r>
              <a:rPr b="1" lang="en-US" sz="2200">
                <a:solidFill>
                  <a:srgbClr val="292929"/>
                </a:solidFill>
              </a:rPr>
              <a:t>probability of success inside the “risk of failure” zone</a:t>
            </a:r>
            <a:endParaRPr b="1" sz="2200">
              <a:solidFill>
                <a:srgbClr val="292929"/>
              </a:solidFill>
            </a:endParaRPr>
          </a:p>
          <a:p>
            <a:pPr indent="0" lvl="0" marL="457200" marR="0" rtl="0" algn="l">
              <a:lnSpc>
                <a:spcPct val="100000"/>
              </a:lnSpc>
              <a:spcBef>
                <a:spcPts val="1400"/>
              </a:spcBef>
              <a:spcAft>
                <a:spcPts val="0"/>
              </a:spcAft>
              <a:buNone/>
            </a:pPr>
            <a:r>
              <a:t/>
            </a:r>
            <a:endParaRPr/>
          </a:p>
        </p:txBody>
      </p:sp>
      <p:sp>
        <p:nvSpPr>
          <p:cNvPr id="102" name="Google Shape;102;p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Executive Summary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3" name="Shape 303"/>
        <p:cNvGrpSpPr/>
        <p:nvPr/>
      </p:nvGrpSpPr>
      <p:grpSpPr>
        <a:xfrm>
          <a:off x="0" y="0"/>
          <a:ext cx="0" cy="0"/>
          <a:chOff x="0" y="0"/>
          <a:chExt cx="0" cy="0"/>
        </a:xfrm>
      </p:grpSpPr>
      <p:sp>
        <p:nvSpPr>
          <p:cNvPr id="304" name="Google Shape;304;p3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05" name="Google Shape;305;p30"/>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b="1" lang="en-US" sz="2200">
                <a:solidFill>
                  <a:srgbClr val="292929"/>
                </a:solidFill>
              </a:rPr>
              <a:t>Success rate</a:t>
            </a:r>
            <a:r>
              <a:rPr lang="en-US" sz="2200">
                <a:solidFill>
                  <a:srgbClr val="292929"/>
                </a:solidFill>
              </a:rPr>
              <a:t> has been an incredible </a:t>
            </a:r>
            <a:r>
              <a:rPr b="1" lang="en-US" sz="2200">
                <a:solidFill>
                  <a:srgbClr val="292929"/>
                </a:solidFill>
              </a:rPr>
              <a:t>97.8%</a:t>
            </a:r>
            <a:endParaRPr b="1"/>
          </a:p>
        </p:txBody>
      </p:sp>
      <p:sp>
        <p:nvSpPr>
          <p:cNvPr id="306" name="Google Shape;306;p3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77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Number of Successful and Failure Mission Outcomes</a:t>
            </a:r>
            <a:endParaRPr/>
          </a:p>
        </p:txBody>
      </p:sp>
      <p:pic>
        <p:nvPicPr>
          <p:cNvPr id="307" name="Google Shape;307;p30"/>
          <p:cNvPicPr preferRelativeResize="0"/>
          <p:nvPr/>
        </p:nvPicPr>
        <p:blipFill>
          <a:blip r:embed="rId4">
            <a:alphaModFix/>
          </a:blip>
          <a:stretch>
            <a:fillRect/>
          </a:stretch>
        </p:blipFill>
        <p:spPr>
          <a:xfrm>
            <a:off x="809625" y="3351825"/>
            <a:ext cx="10572750" cy="22098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1" name="Shape 311"/>
        <p:cNvGrpSpPr/>
        <p:nvPr/>
      </p:nvGrpSpPr>
      <p:grpSpPr>
        <a:xfrm>
          <a:off x="0" y="0"/>
          <a:ext cx="0" cy="0"/>
          <a:chOff x="0" y="0"/>
          <a:chExt cx="0" cy="0"/>
        </a:xfrm>
      </p:grpSpPr>
      <p:sp>
        <p:nvSpPr>
          <p:cNvPr id="312" name="Google Shape;312;p3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13" name="Google Shape;313;p31"/>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List the names of the booster which have carried the maximum payload mass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query result with a short explanation here</a:t>
            </a:r>
            <a:endParaRPr/>
          </a:p>
        </p:txBody>
      </p:sp>
      <p:sp>
        <p:nvSpPr>
          <p:cNvPr id="314" name="Google Shape;314;p3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Boosters That Carried Maximum Payload</a:t>
            </a:r>
            <a:endParaRPr/>
          </a:p>
        </p:txBody>
      </p:sp>
      <p:pic>
        <p:nvPicPr>
          <p:cNvPr id="315" name="Google Shape;315;p31"/>
          <p:cNvPicPr preferRelativeResize="0"/>
          <p:nvPr/>
        </p:nvPicPr>
        <p:blipFill>
          <a:blip r:embed="rId4">
            <a:alphaModFix/>
          </a:blip>
          <a:stretch>
            <a:fillRect/>
          </a:stretch>
        </p:blipFill>
        <p:spPr>
          <a:xfrm>
            <a:off x="809625" y="1531063"/>
            <a:ext cx="10572750" cy="43529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9" name="Shape 319"/>
        <p:cNvGrpSpPr/>
        <p:nvPr/>
      </p:nvGrpSpPr>
      <p:grpSpPr>
        <a:xfrm>
          <a:off x="0" y="0"/>
          <a:ext cx="0" cy="0"/>
          <a:chOff x="0" y="0"/>
          <a:chExt cx="0" cy="0"/>
        </a:xfrm>
      </p:grpSpPr>
      <p:sp>
        <p:nvSpPr>
          <p:cNvPr id="320" name="Google Shape;320;p3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1" name="Google Shape;321;p32"/>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There was only one failed launch in 2015</a:t>
            </a:r>
            <a:endParaRPr sz="2800">
              <a:solidFill>
                <a:srgbClr val="292929"/>
              </a:solidFill>
              <a:latin typeface="Arial"/>
              <a:ea typeface="Arial"/>
              <a:cs typeface="Arial"/>
              <a:sym typeface="Arial"/>
            </a:endParaRPr>
          </a:p>
        </p:txBody>
      </p:sp>
      <p:sp>
        <p:nvSpPr>
          <p:cNvPr id="322" name="Google Shape;322;p3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2015 Launch Records</a:t>
            </a:r>
            <a:endParaRPr/>
          </a:p>
        </p:txBody>
      </p:sp>
      <p:pic>
        <p:nvPicPr>
          <p:cNvPr id="323" name="Google Shape;323;p32"/>
          <p:cNvPicPr preferRelativeResize="0"/>
          <p:nvPr/>
        </p:nvPicPr>
        <p:blipFill>
          <a:blip r:embed="rId4">
            <a:alphaModFix/>
          </a:blip>
          <a:stretch>
            <a:fillRect/>
          </a:stretch>
        </p:blipFill>
        <p:spPr>
          <a:xfrm>
            <a:off x="809625" y="3018688"/>
            <a:ext cx="10572750" cy="17811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7" name="Shape 327"/>
        <p:cNvGrpSpPr/>
        <p:nvPr/>
      </p:nvGrpSpPr>
      <p:grpSpPr>
        <a:xfrm>
          <a:off x="0" y="0"/>
          <a:ext cx="0" cy="0"/>
          <a:chOff x="0" y="0"/>
          <a:chExt cx="0" cy="0"/>
        </a:xfrm>
      </p:grpSpPr>
      <p:sp>
        <p:nvSpPr>
          <p:cNvPr id="328" name="Google Shape;328;p3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9" name="Google Shape;329;p33"/>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1400"/>
              </a:spcBef>
              <a:spcAft>
                <a:spcPts val="0"/>
              </a:spcAft>
              <a:buNone/>
            </a:pPr>
            <a:r>
              <a:t/>
            </a:r>
            <a:endParaRPr/>
          </a:p>
        </p:txBody>
      </p:sp>
      <p:sp>
        <p:nvSpPr>
          <p:cNvPr id="330" name="Google Shape;330;p3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700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Rank Landing Outcomes Between 2010-06-04 and 2017-03-20</a:t>
            </a:r>
            <a:endParaRPr/>
          </a:p>
        </p:txBody>
      </p:sp>
      <p:pic>
        <p:nvPicPr>
          <p:cNvPr id="331" name="Google Shape;331;p33"/>
          <p:cNvPicPr preferRelativeResize="0"/>
          <p:nvPr/>
        </p:nvPicPr>
        <p:blipFill>
          <a:blip r:embed="rId4">
            <a:alphaModFix/>
          </a:blip>
          <a:stretch>
            <a:fillRect/>
          </a:stretch>
        </p:blipFill>
        <p:spPr>
          <a:xfrm>
            <a:off x="741425" y="1950913"/>
            <a:ext cx="10572750" cy="36861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5" name="Shape 335"/>
        <p:cNvGrpSpPr/>
        <p:nvPr/>
      </p:nvGrpSpPr>
      <p:grpSpPr>
        <a:xfrm>
          <a:off x="0" y="0"/>
          <a:ext cx="0" cy="0"/>
          <a:chOff x="0" y="0"/>
          <a:chExt cx="0" cy="0"/>
        </a:xfrm>
      </p:grpSpPr>
      <p:sp>
        <p:nvSpPr>
          <p:cNvPr id="336" name="Google Shape;336;p34"/>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3</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0" name="Shape 340"/>
        <p:cNvGrpSpPr/>
        <p:nvPr/>
      </p:nvGrpSpPr>
      <p:grpSpPr>
        <a:xfrm>
          <a:off x="0" y="0"/>
          <a:ext cx="0" cy="0"/>
          <a:chOff x="0" y="0"/>
          <a:chExt cx="0" cy="0"/>
        </a:xfrm>
      </p:grpSpPr>
      <p:sp>
        <p:nvSpPr>
          <p:cNvPr id="341" name="Google Shape;341;p3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42" name="Google Shape;342;p35"/>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Replace &lt;Folium map screenshot 1&gt; title with an appropriate title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Explore the generated folium map and make a proper screenshot to include all launch sites’ location markers on a global map</a:t>
            </a:r>
            <a:endParaRPr sz="2800">
              <a:solidFill>
                <a:srgbClr val="292929"/>
              </a:solidFill>
              <a:latin typeface="Calibri"/>
              <a:ea typeface="Calibri"/>
              <a:cs typeface="Calibri"/>
              <a:sym typeface="Calibri"/>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343" name="Google Shape;343;p3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Geographic Visualization of Launch Sites</a:t>
            </a:r>
            <a:endParaRPr/>
          </a:p>
        </p:txBody>
      </p:sp>
      <p:pic>
        <p:nvPicPr>
          <p:cNvPr id="344" name="Google Shape;344;p35"/>
          <p:cNvPicPr preferRelativeResize="0"/>
          <p:nvPr/>
        </p:nvPicPr>
        <p:blipFill>
          <a:blip r:embed="rId4">
            <a:alphaModFix/>
          </a:blip>
          <a:stretch>
            <a:fillRect/>
          </a:stretch>
        </p:blipFill>
        <p:spPr>
          <a:xfrm>
            <a:off x="918775" y="1440313"/>
            <a:ext cx="9353550" cy="56102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8" name="Shape 348"/>
        <p:cNvGrpSpPr/>
        <p:nvPr/>
      </p:nvGrpSpPr>
      <p:grpSpPr>
        <a:xfrm>
          <a:off x="0" y="0"/>
          <a:ext cx="0" cy="0"/>
          <a:chOff x="0" y="0"/>
          <a:chExt cx="0" cy="0"/>
        </a:xfrm>
      </p:grpSpPr>
      <p:sp>
        <p:nvSpPr>
          <p:cNvPr id="349" name="Google Shape;349;p3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50" name="Google Shape;350;p36"/>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Replace &lt;Folium map screenshot 2&gt; title with an appropriate title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Explore the folium map and make a proper screenshot to show the color-labeled launch outcomes on the map</a:t>
            </a:r>
            <a:endParaRPr sz="28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a:t>
            </a:r>
            <a:endParaRPr sz="2800">
              <a:solidFill>
                <a:srgbClr val="292929"/>
              </a:solidFill>
              <a:latin typeface="Arial"/>
              <a:ea typeface="Arial"/>
              <a:cs typeface="Arial"/>
              <a:sym typeface="Arial"/>
            </a:endParaRPr>
          </a:p>
          <a:p>
            <a:pPr indent="-50800" lvl="0" marL="228600" marR="0" rtl="0" algn="l">
              <a:lnSpc>
                <a:spcPct val="90000"/>
              </a:lnSpc>
              <a:spcBef>
                <a:spcPts val="1400"/>
              </a:spcBef>
              <a:spcAft>
                <a:spcPts val="0"/>
              </a:spcAft>
              <a:buClr>
                <a:schemeClr val="dk1"/>
              </a:buClr>
              <a:buSzPts val="2800"/>
              <a:buFont typeface="Arial"/>
              <a:buNone/>
            </a:pPr>
            <a:r>
              <a:t/>
            </a:r>
            <a:endParaRPr sz="2800">
              <a:solidFill>
                <a:srgbClr val="292929"/>
              </a:solidFill>
              <a:latin typeface="Calibri"/>
              <a:ea typeface="Calibri"/>
              <a:cs typeface="Calibri"/>
              <a:sym typeface="Calibri"/>
            </a:endParaRPr>
          </a:p>
        </p:txBody>
      </p:sp>
      <p:sp>
        <p:nvSpPr>
          <p:cNvPr id="351" name="Google Shape;351;p3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Success/ Failed Launches for each Site</a:t>
            </a:r>
            <a:endParaRPr/>
          </a:p>
        </p:txBody>
      </p:sp>
      <p:pic>
        <p:nvPicPr>
          <p:cNvPr id="352" name="Google Shape;352;p36"/>
          <p:cNvPicPr preferRelativeResize="0"/>
          <p:nvPr/>
        </p:nvPicPr>
        <p:blipFill>
          <a:blip r:embed="rId4">
            <a:alphaModFix/>
          </a:blip>
          <a:stretch>
            <a:fillRect/>
          </a:stretch>
        </p:blipFill>
        <p:spPr>
          <a:xfrm>
            <a:off x="946525" y="1329662"/>
            <a:ext cx="9392549" cy="53432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6" name="Shape 356"/>
        <p:cNvGrpSpPr/>
        <p:nvPr/>
      </p:nvGrpSpPr>
      <p:grpSpPr>
        <a:xfrm>
          <a:off x="0" y="0"/>
          <a:ext cx="0" cy="0"/>
          <a:chOff x="0" y="0"/>
          <a:chExt cx="0" cy="0"/>
        </a:xfrm>
      </p:grpSpPr>
      <p:sp>
        <p:nvSpPr>
          <p:cNvPr id="357" name="Google Shape;357;p3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58" name="Google Shape;358;p37"/>
          <p:cNvSpPr txBox="1"/>
          <p:nvPr>
            <p:ph idx="1" type="body"/>
          </p:nvPr>
        </p:nvSpPr>
        <p:spPr>
          <a:xfrm>
            <a:off x="770010" y="1690688"/>
            <a:ext cx="8597827" cy="4314825"/>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Replace &lt;Folium map screenshot 3&gt; title with an appropriate title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Explore the generated folium map and show the screenshot of a selected launch site to its proximities such as railway, highway, coastline, with distance calculated and displayed</a:t>
            </a:r>
            <a:endParaRPr sz="28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a:t>
            </a:r>
            <a:endParaRPr sz="28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359" name="Google Shape;359;p3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Distance from the Closest Coastline</a:t>
            </a:r>
            <a:endParaRPr/>
          </a:p>
        </p:txBody>
      </p:sp>
      <p:pic>
        <p:nvPicPr>
          <p:cNvPr id="360" name="Google Shape;360;p37"/>
          <p:cNvPicPr preferRelativeResize="0"/>
          <p:nvPr/>
        </p:nvPicPr>
        <p:blipFill>
          <a:blip r:embed="rId4">
            <a:alphaModFix/>
          </a:blip>
          <a:stretch>
            <a:fillRect/>
          </a:stretch>
        </p:blipFill>
        <p:spPr>
          <a:xfrm>
            <a:off x="770000" y="1366700"/>
            <a:ext cx="9497799" cy="54031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4" name="Shape 364"/>
        <p:cNvGrpSpPr/>
        <p:nvPr/>
      </p:nvGrpSpPr>
      <p:grpSpPr>
        <a:xfrm>
          <a:off x="0" y="0"/>
          <a:ext cx="0" cy="0"/>
          <a:chOff x="0" y="0"/>
          <a:chExt cx="0" cy="0"/>
        </a:xfrm>
      </p:grpSpPr>
      <p:sp>
        <p:nvSpPr>
          <p:cNvPr id="365" name="Google Shape;365;p38"/>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4</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9" name="Shape 369"/>
        <p:cNvGrpSpPr/>
        <p:nvPr/>
      </p:nvGrpSpPr>
      <p:grpSpPr>
        <a:xfrm>
          <a:off x="0" y="0"/>
          <a:ext cx="0" cy="0"/>
          <a:chOff x="0" y="0"/>
          <a:chExt cx="0" cy="0"/>
        </a:xfrm>
      </p:grpSpPr>
      <p:sp>
        <p:nvSpPr>
          <p:cNvPr id="370" name="Google Shape;370;p3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1" name="Google Shape;371;p39"/>
          <p:cNvSpPr txBox="1"/>
          <p:nvPr>
            <p:ph idx="1" type="body"/>
          </p:nvPr>
        </p:nvSpPr>
        <p:spPr>
          <a:xfrm>
            <a:off x="770010" y="1489450"/>
            <a:ext cx="9745500" cy="4351200"/>
          </a:xfrm>
          <a:prstGeom prst="rect">
            <a:avLst/>
          </a:prstGeom>
          <a:noFill/>
          <a:ln>
            <a:noFill/>
          </a:ln>
        </p:spPr>
        <p:txBody>
          <a:bodyPr anchorCtr="0" anchor="t" bIns="45700" lIns="91425" spcFirstLastPara="1" rIns="91425" wrap="square" tIns="45700">
            <a:normAutofit/>
          </a:bodyPr>
          <a:lstStyle/>
          <a:p>
            <a:pPr indent="-368300" lvl="0" marL="457200" marR="0" rtl="0" algn="l">
              <a:lnSpc>
                <a:spcPct val="100000"/>
              </a:lnSpc>
              <a:spcBef>
                <a:spcPts val="1400"/>
              </a:spcBef>
              <a:spcAft>
                <a:spcPts val="0"/>
              </a:spcAft>
              <a:buClr>
                <a:srgbClr val="292929"/>
              </a:buClr>
              <a:buSzPts val="2200"/>
              <a:buFont typeface="Arial"/>
              <a:buChar char="●"/>
            </a:pPr>
            <a:r>
              <a:rPr b="1" lang="en-US" sz="2200">
                <a:solidFill>
                  <a:srgbClr val="292929"/>
                </a:solidFill>
              </a:rPr>
              <a:t>KSC</a:t>
            </a:r>
            <a:r>
              <a:rPr lang="en-US" sz="2200">
                <a:solidFill>
                  <a:srgbClr val="292929"/>
                </a:solidFill>
              </a:rPr>
              <a:t> is the </a:t>
            </a:r>
            <a:r>
              <a:rPr b="1" lang="en-US" sz="2200">
                <a:solidFill>
                  <a:srgbClr val="292929"/>
                </a:solidFill>
              </a:rPr>
              <a:t>most reliable</a:t>
            </a:r>
            <a:r>
              <a:rPr lang="en-US" sz="2200">
                <a:solidFill>
                  <a:srgbClr val="292929"/>
                </a:solidFill>
              </a:rPr>
              <a:t> Launch Site for SpaceX</a:t>
            </a:r>
            <a:endParaRPr sz="2200">
              <a:solidFill>
                <a:srgbClr val="292929"/>
              </a:solidFill>
              <a:latin typeface="Arial"/>
              <a:ea typeface="Arial"/>
              <a:cs typeface="Arial"/>
              <a:sym typeface="Arial"/>
            </a:endParaRPr>
          </a:p>
        </p:txBody>
      </p:sp>
      <p:sp>
        <p:nvSpPr>
          <p:cNvPr id="372" name="Google Shape;372;p3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Success Rates per Site</a:t>
            </a:r>
            <a:endParaRPr/>
          </a:p>
        </p:txBody>
      </p:sp>
      <p:pic>
        <p:nvPicPr>
          <p:cNvPr id="373" name="Google Shape;373;p39"/>
          <p:cNvPicPr preferRelativeResize="0"/>
          <p:nvPr/>
        </p:nvPicPr>
        <p:blipFill>
          <a:blip r:embed="rId4">
            <a:alphaModFix/>
          </a:blip>
          <a:stretch>
            <a:fillRect/>
          </a:stretch>
        </p:blipFill>
        <p:spPr>
          <a:xfrm>
            <a:off x="0" y="2387125"/>
            <a:ext cx="12191998" cy="3638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8" name="Google Shape;108;p4"/>
          <p:cNvSpPr txBox="1"/>
          <p:nvPr/>
        </p:nvSpPr>
        <p:spPr>
          <a:xfrm>
            <a:off x="828068" y="538650"/>
            <a:ext cx="10530114"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Introduction</a:t>
            </a:r>
            <a:endParaRPr sz="4000">
              <a:solidFill>
                <a:srgbClr val="0B49CB"/>
              </a:solidFill>
              <a:latin typeface="IBM Plex Mono SemiBold"/>
              <a:ea typeface="IBM Plex Mono SemiBold"/>
              <a:cs typeface="IBM Plex Mono SemiBold"/>
              <a:sym typeface="IBM Plex Mono SemiBold"/>
            </a:endParaRPr>
          </a:p>
        </p:txBody>
      </p:sp>
      <p:sp>
        <p:nvSpPr>
          <p:cNvPr id="109" name="Google Shape;109;p4"/>
          <p:cNvSpPr txBox="1"/>
          <p:nvPr/>
        </p:nvSpPr>
        <p:spPr>
          <a:xfrm>
            <a:off x="828075" y="1517601"/>
            <a:ext cx="10629900" cy="4508100"/>
          </a:xfrm>
          <a:prstGeom prst="rect">
            <a:avLst/>
          </a:prstGeom>
          <a:noFill/>
          <a:ln>
            <a:noFill/>
          </a:ln>
        </p:spPr>
        <p:txBody>
          <a:bodyPr anchorCtr="0" anchor="t" bIns="45700" lIns="91425" spcFirstLastPara="1" rIns="91425" wrap="square" tIns="45700">
            <a:normAutofit lnSpcReduction="20000"/>
          </a:bodyPr>
          <a:lstStyle/>
          <a:p>
            <a:pPr indent="-368300" lvl="0" marL="457200" marR="0" rtl="0" algn="l">
              <a:lnSpc>
                <a:spcPct val="115000"/>
              </a:lnSpc>
              <a:spcBef>
                <a:spcPts val="0"/>
              </a:spcBef>
              <a:spcAft>
                <a:spcPts val="0"/>
              </a:spcAft>
              <a:buClr>
                <a:srgbClr val="292929"/>
              </a:buClr>
              <a:buSzPts val="2200"/>
              <a:buChar char="●"/>
            </a:pPr>
            <a:r>
              <a:rPr lang="en-US" sz="2200">
                <a:solidFill>
                  <a:srgbClr val="292929"/>
                </a:solidFill>
              </a:rPr>
              <a:t>This project was meant to shed light on </a:t>
            </a:r>
            <a:r>
              <a:rPr b="1" lang="en-US" sz="2200">
                <a:solidFill>
                  <a:srgbClr val="292929"/>
                </a:solidFill>
              </a:rPr>
              <a:t>commercialization of space launches</a:t>
            </a:r>
            <a:r>
              <a:rPr lang="en-US" sz="2200">
                <a:solidFill>
                  <a:srgbClr val="292929"/>
                </a:solidFill>
              </a:rPr>
              <a:t> due to one particular company, </a:t>
            </a:r>
            <a:r>
              <a:rPr b="1" lang="en-US" sz="2200">
                <a:solidFill>
                  <a:srgbClr val="292929"/>
                </a:solidFill>
              </a:rPr>
              <a:t>SpaceX</a:t>
            </a:r>
            <a:endParaRPr b="1" sz="2200">
              <a:solidFill>
                <a:srgbClr val="292929"/>
              </a:solidFill>
            </a:endParaRPr>
          </a:p>
          <a:p>
            <a:pPr indent="-368300" lvl="0" marL="457200" marR="0" rtl="0" algn="l">
              <a:lnSpc>
                <a:spcPct val="115000"/>
              </a:lnSpc>
              <a:spcBef>
                <a:spcPts val="0"/>
              </a:spcBef>
              <a:spcAft>
                <a:spcPts val="0"/>
              </a:spcAft>
              <a:buClr>
                <a:srgbClr val="292929"/>
              </a:buClr>
              <a:buSzPts val="2200"/>
              <a:buChar char="●"/>
            </a:pPr>
            <a:r>
              <a:rPr lang="en-US" sz="2200">
                <a:solidFill>
                  <a:srgbClr val="292929"/>
                </a:solidFill>
              </a:rPr>
              <a:t>The study was performed keeping in mind that as SpaceY, we can c</a:t>
            </a:r>
            <a:r>
              <a:rPr b="1" lang="en-US" sz="2200">
                <a:solidFill>
                  <a:srgbClr val="292929"/>
                </a:solidFill>
              </a:rPr>
              <a:t>ompete with the pioneers</a:t>
            </a:r>
            <a:r>
              <a:rPr lang="en-US" sz="2200">
                <a:solidFill>
                  <a:srgbClr val="292929"/>
                </a:solidFill>
              </a:rPr>
              <a:t> by </a:t>
            </a:r>
            <a:r>
              <a:rPr b="1" lang="en-US" sz="2200">
                <a:solidFill>
                  <a:srgbClr val="292929"/>
                </a:solidFill>
              </a:rPr>
              <a:t>offering better prices or probabilities of success</a:t>
            </a:r>
            <a:r>
              <a:rPr lang="en-US" sz="2200">
                <a:solidFill>
                  <a:srgbClr val="292929"/>
                </a:solidFill>
              </a:rPr>
              <a:t> when compared to SpaceX, currently the most cost effective rocket company</a:t>
            </a:r>
            <a:endParaRPr sz="2200">
              <a:solidFill>
                <a:srgbClr val="292929"/>
              </a:solidFill>
            </a:endParaRPr>
          </a:p>
          <a:p>
            <a:pPr indent="-368300" lvl="0" marL="457200" marR="0" rtl="0" algn="l">
              <a:lnSpc>
                <a:spcPct val="115000"/>
              </a:lnSpc>
              <a:spcBef>
                <a:spcPts val="0"/>
              </a:spcBef>
              <a:spcAft>
                <a:spcPts val="0"/>
              </a:spcAft>
              <a:buClr>
                <a:srgbClr val="292929"/>
              </a:buClr>
              <a:buSzPts val="2200"/>
              <a:buChar char="●"/>
            </a:pPr>
            <a:r>
              <a:rPr lang="en-US" sz="2200">
                <a:solidFill>
                  <a:srgbClr val="292929"/>
                </a:solidFill>
              </a:rPr>
              <a:t>Thus, the problem we were faced with was two-fold:</a:t>
            </a:r>
            <a:endParaRPr sz="2200">
              <a:solidFill>
                <a:srgbClr val="292929"/>
              </a:solidFill>
            </a:endParaRPr>
          </a:p>
          <a:p>
            <a:pPr indent="-368300" lvl="1" marL="914400" marR="0" rtl="0" algn="l">
              <a:lnSpc>
                <a:spcPct val="115000"/>
              </a:lnSpc>
              <a:spcBef>
                <a:spcPts val="0"/>
              </a:spcBef>
              <a:spcAft>
                <a:spcPts val="0"/>
              </a:spcAft>
              <a:buClr>
                <a:srgbClr val="292929"/>
              </a:buClr>
              <a:buSzPts val="2200"/>
              <a:buChar char="○"/>
            </a:pPr>
            <a:r>
              <a:rPr lang="en-US" sz="2200">
                <a:solidFill>
                  <a:srgbClr val="292929"/>
                </a:solidFill>
              </a:rPr>
              <a:t>First, in </a:t>
            </a:r>
            <a:r>
              <a:rPr b="1" lang="en-US" sz="2200">
                <a:solidFill>
                  <a:srgbClr val="292929"/>
                </a:solidFill>
              </a:rPr>
              <a:t>finding the right metrics to judge the probability of success</a:t>
            </a:r>
            <a:r>
              <a:rPr lang="en-US" sz="2200">
                <a:solidFill>
                  <a:srgbClr val="292929"/>
                </a:solidFill>
              </a:rPr>
              <a:t> of a launch</a:t>
            </a:r>
            <a:endParaRPr sz="2200">
              <a:solidFill>
                <a:srgbClr val="292929"/>
              </a:solidFill>
            </a:endParaRPr>
          </a:p>
          <a:p>
            <a:pPr indent="-368300" lvl="1" marL="914400" marR="0" rtl="0" algn="l">
              <a:lnSpc>
                <a:spcPct val="115000"/>
              </a:lnSpc>
              <a:spcBef>
                <a:spcPts val="0"/>
              </a:spcBef>
              <a:spcAft>
                <a:spcPts val="0"/>
              </a:spcAft>
              <a:buClr>
                <a:srgbClr val="292929"/>
              </a:buClr>
              <a:buSzPts val="2200"/>
              <a:buChar char="○"/>
            </a:pPr>
            <a:r>
              <a:rPr lang="en-US" sz="2200">
                <a:solidFill>
                  <a:srgbClr val="292929"/>
                </a:solidFill>
              </a:rPr>
              <a:t>Second, in </a:t>
            </a:r>
            <a:r>
              <a:rPr b="1" lang="en-US" sz="2200">
                <a:solidFill>
                  <a:srgbClr val="292929"/>
                </a:solidFill>
              </a:rPr>
              <a:t>being confident of our judgement</a:t>
            </a:r>
            <a:endParaRPr b="1" sz="2200">
              <a:solidFill>
                <a:srgbClr val="292929"/>
              </a:solidFill>
            </a:endParaRPr>
          </a:p>
          <a:p>
            <a:pPr indent="-368300" lvl="0" marL="457200" marR="0" rtl="0" algn="l">
              <a:lnSpc>
                <a:spcPct val="115000"/>
              </a:lnSpc>
              <a:spcBef>
                <a:spcPts val="0"/>
              </a:spcBef>
              <a:spcAft>
                <a:spcPts val="0"/>
              </a:spcAft>
              <a:buClr>
                <a:srgbClr val="292929"/>
              </a:buClr>
              <a:buSzPts val="2200"/>
              <a:buChar char="●"/>
            </a:pPr>
            <a:r>
              <a:rPr lang="en-US" sz="2200">
                <a:solidFill>
                  <a:srgbClr val="292929"/>
                </a:solidFill>
              </a:rPr>
              <a:t>SpaceX provides </a:t>
            </a:r>
            <a:r>
              <a:rPr b="1" lang="en-US" sz="2200">
                <a:solidFill>
                  <a:srgbClr val="292929"/>
                </a:solidFill>
              </a:rPr>
              <a:t>APIs</a:t>
            </a:r>
            <a:r>
              <a:rPr lang="en-US" sz="2200">
                <a:solidFill>
                  <a:srgbClr val="292929"/>
                </a:solidFill>
              </a:rPr>
              <a:t> to its database; it contains all the information on each launch dating from their first to their latest. </a:t>
            </a:r>
            <a:endParaRPr sz="2200">
              <a:solidFill>
                <a:srgbClr val="292929"/>
              </a:solidFill>
            </a:endParaRPr>
          </a:p>
          <a:p>
            <a:pPr indent="-368300" lvl="0" marL="457200" marR="0" rtl="0" algn="l">
              <a:lnSpc>
                <a:spcPct val="115000"/>
              </a:lnSpc>
              <a:spcBef>
                <a:spcPts val="0"/>
              </a:spcBef>
              <a:spcAft>
                <a:spcPts val="0"/>
              </a:spcAft>
              <a:buClr>
                <a:srgbClr val="292929"/>
              </a:buClr>
              <a:buSzPts val="2200"/>
              <a:buChar char="●"/>
            </a:pPr>
            <a:r>
              <a:rPr lang="en-US" sz="2200">
                <a:solidFill>
                  <a:srgbClr val="292929"/>
                </a:solidFill>
              </a:rPr>
              <a:t>We will be using this data, along with other data sources to equip our data science approach</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7" name="Shape 377"/>
        <p:cNvGrpSpPr/>
        <p:nvPr/>
      </p:nvGrpSpPr>
      <p:grpSpPr>
        <a:xfrm>
          <a:off x="0" y="0"/>
          <a:ext cx="0" cy="0"/>
          <a:chOff x="0" y="0"/>
          <a:chExt cx="0" cy="0"/>
        </a:xfrm>
      </p:grpSpPr>
      <p:sp>
        <p:nvSpPr>
          <p:cNvPr id="378" name="Google Shape;378;p4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9" name="Google Shape;379;p40"/>
          <p:cNvSpPr txBox="1"/>
          <p:nvPr>
            <p:ph idx="1" type="body"/>
          </p:nvPr>
        </p:nvSpPr>
        <p:spPr>
          <a:xfrm>
            <a:off x="752015" y="1527875"/>
            <a:ext cx="10551600" cy="4351200"/>
          </a:xfrm>
          <a:prstGeom prst="rect">
            <a:avLst/>
          </a:prstGeom>
          <a:noFill/>
          <a:ln>
            <a:noFill/>
          </a:ln>
        </p:spPr>
        <p:txBody>
          <a:bodyPr anchorCtr="0" anchor="t" bIns="45700" lIns="91425" spcFirstLastPara="1" rIns="91425" wrap="square" tIns="45700">
            <a:normAutofit/>
          </a:bodyPr>
          <a:lstStyle/>
          <a:p>
            <a:pPr indent="-406400" lvl="0" marL="457200" marR="0" rtl="0" algn="l">
              <a:lnSpc>
                <a:spcPct val="90000"/>
              </a:lnSpc>
              <a:spcBef>
                <a:spcPts val="1000"/>
              </a:spcBef>
              <a:spcAft>
                <a:spcPts val="0"/>
              </a:spcAft>
              <a:buClr>
                <a:schemeClr val="dk1"/>
              </a:buClr>
              <a:buSzPts val="2800"/>
              <a:buFont typeface="Calibri"/>
              <a:buChar char="●"/>
            </a:pPr>
            <a:r>
              <a:rPr b="1" lang="en-US" sz="2800">
                <a:solidFill>
                  <a:schemeClr val="dk1"/>
                </a:solidFill>
                <a:latin typeface="Calibri"/>
                <a:ea typeface="Calibri"/>
                <a:cs typeface="Calibri"/>
                <a:sym typeface="Calibri"/>
              </a:rPr>
              <a:t>KSC</a:t>
            </a:r>
            <a:r>
              <a:rPr lang="en-US" sz="2800">
                <a:solidFill>
                  <a:schemeClr val="dk1"/>
                </a:solidFill>
                <a:latin typeface="Calibri"/>
                <a:ea typeface="Calibri"/>
                <a:cs typeface="Calibri"/>
                <a:sym typeface="Calibri"/>
              </a:rPr>
              <a:t> has a </a:t>
            </a:r>
            <a:r>
              <a:rPr b="1" lang="en-US" sz="2800">
                <a:solidFill>
                  <a:schemeClr val="dk1"/>
                </a:solidFill>
                <a:latin typeface="Calibri"/>
                <a:ea typeface="Calibri"/>
                <a:cs typeface="Calibri"/>
                <a:sym typeface="Calibri"/>
              </a:rPr>
              <a:t>launch</a:t>
            </a:r>
            <a:r>
              <a:rPr b="1" lang="en-US" sz="2800">
                <a:solidFill>
                  <a:schemeClr val="dk1"/>
                </a:solidFill>
                <a:latin typeface="Calibri"/>
                <a:ea typeface="Calibri"/>
                <a:cs typeface="Calibri"/>
                <a:sym typeface="Calibri"/>
              </a:rPr>
              <a:t> success</a:t>
            </a:r>
            <a:r>
              <a:rPr lang="en-US" sz="2800">
                <a:solidFill>
                  <a:schemeClr val="dk1"/>
                </a:solidFill>
                <a:latin typeface="Calibri"/>
                <a:ea typeface="Calibri"/>
                <a:cs typeface="Calibri"/>
                <a:sym typeface="Calibri"/>
              </a:rPr>
              <a:t> rate of </a:t>
            </a:r>
            <a:r>
              <a:rPr b="1" lang="en-US" sz="2800">
                <a:solidFill>
                  <a:schemeClr val="dk1"/>
                </a:solidFill>
                <a:latin typeface="Calibri"/>
                <a:ea typeface="Calibri"/>
                <a:cs typeface="Calibri"/>
                <a:sym typeface="Calibri"/>
              </a:rPr>
              <a:t>77%</a:t>
            </a:r>
            <a:endParaRPr b="1" sz="2800">
              <a:solidFill>
                <a:schemeClr val="dk1"/>
              </a:solidFill>
              <a:latin typeface="Calibri"/>
              <a:ea typeface="Calibri"/>
              <a:cs typeface="Calibri"/>
              <a:sym typeface="Calibri"/>
            </a:endParaRPr>
          </a:p>
        </p:txBody>
      </p:sp>
      <p:sp>
        <p:nvSpPr>
          <p:cNvPr id="380" name="Google Shape;380;p4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Launch Statistics for KSC LC-39A</a:t>
            </a:r>
            <a:endParaRPr/>
          </a:p>
        </p:txBody>
      </p:sp>
      <p:pic>
        <p:nvPicPr>
          <p:cNvPr id="381" name="Google Shape;381;p40"/>
          <p:cNvPicPr preferRelativeResize="0"/>
          <p:nvPr/>
        </p:nvPicPr>
        <p:blipFill>
          <a:blip r:embed="rId4">
            <a:alphaModFix/>
          </a:blip>
          <a:stretch>
            <a:fillRect/>
          </a:stretch>
        </p:blipFill>
        <p:spPr>
          <a:xfrm>
            <a:off x="0" y="2387125"/>
            <a:ext cx="12191998" cy="36384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5" name="Shape 385"/>
        <p:cNvGrpSpPr/>
        <p:nvPr/>
      </p:nvGrpSpPr>
      <p:grpSpPr>
        <a:xfrm>
          <a:off x="0" y="0"/>
          <a:ext cx="0" cy="0"/>
          <a:chOff x="0" y="0"/>
          <a:chExt cx="0" cy="0"/>
        </a:xfrm>
      </p:grpSpPr>
      <p:sp>
        <p:nvSpPr>
          <p:cNvPr id="386" name="Google Shape;386;p4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87" name="Google Shape;387;p41"/>
          <p:cNvSpPr txBox="1"/>
          <p:nvPr>
            <p:ph idx="1" type="body"/>
          </p:nvPr>
        </p:nvSpPr>
        <p:spPr>
          <a:xfrm>
            <a:off x="770011" y="1825625"/>
            <a:ext cx="10414662"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rPr>
              <a:t>Outcomes for Heavy category Payloads</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Show screenshots of Payload vs. Launch Outcome scatter plot for all sites, with different payload selected in the range slider</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Explain the important elements and findings on the screenshot, such as which payload range or booster version have the largest success rate, etc.</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388" name="Google Shape;388;p4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Outcomes for Payloads &gt; 5000 Kg</a:t>
            </a:r>
            <a:endParaRPr/>
          </a:p>
        </p:txBody>
      </p:sp>
      <p:pic>
        <p:nvPicPr>
          <p:cNvPr id="389" name="Google Shape;389;p41"/>
          <p:cNvPicPr preferRelativeResize="0"/>
          <p:nvPr/>
        </p:nvPicPr>
        <p:blipFill>
          <a:blip r:embed="rId4">
            <a:alphaModFix/>
          </a:blip>
          <a:stretch>
            <a:fillRect/>
          </a:stretch>
        </p:blipFill>
        <p:spPr>
          <a:xfrm>
            <a:off x="0" y="2469033"/>
            <a:ext cx="12192001" cy="3556533"/>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3" name="Shape 393"/>
        <p:cNvGrpSpPr/>
        <p:nvPr/>
      </p:nvGrpSpPr>
      <p:grpSpPr>
        <a:xfrm>
          <a:off x="0" y="0"/>
          <a:ext cx="0" cy="0"/>
          <a:chOff x="0" y="0"/>
          <a:chExt cx="0" cy="0"/>
        </a:xfrm>
      </p:grpSpPr>
      <p:sp>
        <p:nvSpPr>
          <p:cNvPr id="394" name="Google Shape;394;g31c41684190_0_65"/>
          <p:cNvSpPr txBox="1"/>
          <p:nvPr>
            <p:ph idx="12" type="sldNum"/>
          </p:nvPr>
        </p:nvSpPr>
        <p:spPr>
          <a:xfrm>
            <a:off x="8714772" y="6025573"/>
            <a:ext cx="2743200" cy="4017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95" name="Google Shape;395;g31c41684190_0_65"/>
          <p:cNvSpPr txBox="1"/>
          <p:nvPr>
            <p:ph idx="1" type="body"/>
          </p:nvPr>
        </p:nvSpPr>
        <p:spPr>
          <a:xfrm>
            <a:off x="770011" y="1825625"/>
            <a:ext cx="10414800" cy="43512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rPr>
              <a:t>Outcomes for Light category Payloads</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396" name="Google Shape;396;g31c41684190_0_65"/>
          <p:cNvSpPr txBox="1"/>
          <p:nvPr/>
        </p:nvSpPr>
        <p:spPr>
          <a:xfrm>
            <a:off x="770011" y="538650"/>
            <a:ext cx="10515600" cy="549000"/>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lang="en-US" sz="4000">
                <a:solidFill>
                  <a:srgbClr val="0B49CB"/>
                </a:solidFill>
              </a:rPr>
              <a:t>Outcomes for Payloads &lt; 5000 Kg</a:t>
            </a:r>
            <a:endParaRPr/>
          </a:p>
        </p:txBody>
      </p:sp>
      <p:pic>
        <p:nvPicPr>
          <p:cNvPr id="397" name="Google Shape;397;g31c41684190_0_65"/>
          <p:cNvPicPr preferRelativeResize="0"/>
          <p:nvPr/>
        </p:nvPicPr>
        <p:blipFill>
          <a:blip r:embed="rId4">
            <a:alphaModFix/>
          </a:blip>
          <a:stretch>
            <a:fillRect/>
          </a:stretch>
        </p:blipFill>
        <p:spPr>
          <a:xfrm>
            <a:off x="0" y="2412239"/>
            <a:ext cx="12192001" cy="347427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1" name="Shape 401"/>
        <p:cNvGrpSpPr/>
        <p:nvPr/>
      </p:nvGrpSpPr>
      <p:grpSpPr>
        <a:xfrm>
          <a:off x="0" y="0"/>
          <a:ext cx="0" cy="0"/>
          <a:chOff x="0" y="0"/>
          <a:chExt cx="0" cy="0"/>
        </a:xfrm>
      </p:grpSpPr>
      <p:sp>
        <p:nvSpPr>
          <p:cNvPr id="402" name="Google Shape;402;p42"/>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5</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6" name="Shape 406"/>
        <p:cNvGrpSpPr/>
        <p:nvPr/>
      </p:nvGrpSpPr>
      <p:grpSpPr>
        <a:xfrm>
          <a:off x="0" y="0"/>
          <a:ext cx="0" cy="0"/>
          <a:chOff x="0" y="0"/>
          <a:chExt cx="0" cy="0"/>
        </a:xfrm>
      </p:grpSpPr>
      <p:sp>
        <p:nvSpPr>
          <p:cNvPr id="407" name="Google Shape;407;p4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08" name="Google Shape;408;p43"/>
          <p:cNvSpPr txBox="1"/>
          <p:nvPr>
            <p:ph idx="1" type="body"/>
          </p:nvPr>
        </p:nvSpPr>
        <p:spPr>
          <a:xfrm>
            <a:off x="770010" y="2082114"/>
            <a:ext cx="5325989"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All models scored exactly the same </a:t>
            </a:r>
            <a:r>
              <a:rPr b="1" lang="en-US" sz="2200">
                <a:solidFill>
                  <a:srgbClr val="292929"/>
                </a:solidFill>
              </a:rPr>
              <a:t>accuracy</a:t>
            </a:r>
            <a:r>
              <a:rPr lang="en-US" sz="2200">
                <a:solidFill>
                  <a:srgbClr val="292929"/>
                </a:solidFill>
              </a:rPr>
              <a:t> value of </a:t>
            </a:r>
            <a:r>
              <a:rPr b="1" lang="en-US" sz="2200">
                <a:solidFill>
                  <a:srgbClr val="292929"/>
                </a:solidFill>
              </a:rPr>
              <a:t>83.34%</a:t>
            </a:r>
            <a:endParaRPr b="1" sz="2200">
              <a:solidFill>
                <a:srgbClr val="292929"/>
              </a:solidFill>
            </a:endParaRPr>
          </a:p>
          <a:p>
            <a:pPr indent="-228600" lvl="0" marL="228600" marR="0" rtl="0" algn="l">
              <a:lnSpc>
                <a:spcPct val="100000"/>
              </a:lnSpc>
              <a:spcBef>
                <a:spcPts val="1400"/>
              </a:spcBef>
              <a:spcAft>
                <a:spcPts val="0"/>
              </a:spcAft>
              <a:buClr>
                <a:srgbClr val="292929"/>
              </a:buClr>
              <a:buSzPts val="2200"/>
              <a:buChar char="•"/>
            </a:pPr>
            <a:r>
              <a:rPr b="1" lang="en-US" sz="2200">
                <a:solidFill>
                  <a:srgbClr val="292929"/>
                </a:solidFill>
              </a:rPr>
              <a:t>Decision Trees </a:t>
            </a:r>
            <a:r>
              <a:rPr lang="en-US" sz="2200">
                <a:solidFill>
                  <a:srgbClr val="292929"/>
                </a:solidFill>
              </a:rPr>
              <a:t>showed quickest training time of the lot, thus chosen until re-training</a:t>
            </a:r>
            <a:endParaRPr sz="2200">
              <a:solidFill>
                <a:srgbClr val="292929"/>
              </a:solidFill>
            </a:endParaRPr>
          </a:p>
        </p:txBody>
      </p:sp>
      <p:sp>
        <p:nvSpPr>
          <p:cNvPr id="409" name="Google Shape;409;p4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Classification Accuracy</a:t>
            </a:r>
            <a:endParaRPr sz="4000">
              <a:solidFill>
                <a:srgbClr val="0B49CB"/>
              </a:solidFill>
              <a:latin typeface="IBM Plex Mono SemiBold"/>
              <a:ea typeface="IBM Plex Mono SemiBold"/>
              <a:cs typeface="IBM Plex Mono SemiBold"/>
              <a:sym typeface="IBM Plex Mono SemiBold"/>
            </a:endParaRPr>
          </a:p>
        </p:txBody>
      </p:sp>
      <p:pic>
        <p:nvPicPr>
          <p:cNvPr id="410" name="Google Shape;410;p43"/>
          <p:cNvPicPr preferRelativeResize="0"/>
          <p:nvPr/>
        </p:nvPicPr>
        <p:blipFill>
          <a:blip r:embed="rId4">
            <a:alphaModFix/>
          </a:blip>
          <a:stretch>
            <a:fillRect/>
          </a:stretch>
        </p:blipFill>
        <p:spPr>
          <a:xfrm>
            <a:off x="5884924" y="1778899"/>
            <a:ext cx="5400675" cy="41148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4" name="Shape 414"/>
        <p:cNvGrpSpPr/>
        <p:nvPr/>
      </p:nvGrpSpPr>
      <p:grpSpPr>
        <a:xfrm>
          <a:off x="0" y="0"/>
          <a:ext cx="0" cy="0"/>
          <a:chOff x="0" y="0"/>
          <a:chExt cx="0" cy="0"/>
        </a:xfrm>
      </p:grpSpPr>
      <p:sp>
        <p:nvSpPr>
          <p:cNvPr id="415" name="Google Shape;415;p4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16" name="Google Shape;416;p44"/>
          <p:cNvSpPr txBox="1"/>
          <p:nvPr>
            <p:ph idx="1" type="body"/>
          </p:nvPr>
        </p:nvSpPr>
        <p:spPr>
          <a:xfrm>
            <a:off x="770005" y="1634775"/>
            <a:ext cx="4973700" cy="3968100"/>
          </a:xfrm>
          <a:prstGeom prst="rect">
            <a:avLst/>
          </a:prstGeom>
          <a:noFill/>
          <a:ln>
            <a:noFill/>
          </a:ln>
        </p:spPr>
        <p:txBody>
          <a:bodyPr anchorCtr="0" anchor="t" bIns="45700" lIns="91425" spcFirstLastPara="1" rIns="91425" wrap="square" tIns="45700">
            <a:normAutofit/>
          </a:bodyPr>
          <a:lstStyle/>
          <a:p>
            <a:pPr indent="-247650" lvl="0" marL="228600" marR="0" rtl="0" algn="l">
              <a:lnSpc>
                <a:spcPct val="115000"/>
              </a:lnSpc>
              <a:spcBef>
                <a:spcPts val="0"/>
              </a:spcBef>
              <a:spcAft>
                <a:spcPts val="0"/>
              </a:spcAft>
              <a:buClr>
                <a:srgbClr val="292929"/>
              </a:buClr>
              <a:buSzPts val="2500"/>
              <a:buFont typeface="Arial"/>
              <a:buChar char="•"/>
            </a:pPr>
            <a:r>
              <a:rPr lang="en-US" sz="1700"/>
              <a:t>The </a:t>
            </a:r>
            <a:r>
              <a:rPr b="1" lang="en-US" sz="1700"/>
              <a:t>Decision Tree</a:t>
            </a:r>
            <a:r>
              <a:rPr lang="en-US" sz="1700"/>
              <a:t> model was able to </a:t>
            </a:r>
            <a:r>
              <a:rPr b="1" lang="en-US" sz="1700"/>
              <a:t>correctly guess 15 out of 18 test scenarios</a:t>
            </a:r>
            <a:endParaRPr b="1" sz="1700"/>
          </a:p>
          <a:p>
            <a:pPr indent="-196850" lvl="0" marL="228600" marR="0" rtl="0" algn="l">
              <a:lnSpc>
                <a:spcPct val="115000"/>
              </a:lnSpc>
              <a:spcBef>
                <a:spcPts val="0"/>
              </a:spcBef>
              <a:spcAft>
                <a:spcPts val="0"/>
              </a:spcAft>
              <a:buSzPts val="1700"/>
              <a:buChar char="•"/>
            </a:pPr>
            <a:r>
              <a:rPr lang="en-US" sz="1700"/>
              <a:t>Of the </a:t>
            </a:r>
            <a:r>
              <a:rPr b="1" lang="en-US" sz="1700"/>
              <a:t>3 failed</a:t>
            </a:r>
            <a:r>
              <a:rPr lang="en-US" sz="1700"/>
              <a:t>, all of them were </a:t>
            </a:r>
            <a:r>
              <a:rPr b="1" lang="en-US" sz="1700"/>
              <a:t>wrongly predicted to have successfully landed</a:t>
            </a:r>
            <a:r>
              <a:rPr lang="en-US" sz="1700"/>
              <a:t>, which accounts to a false positive error </a:t>
            </a:r>
            <a:endParaRPr sz="1700"/>
          </a:p>
          <a:p>
            <a:pPr indent="-196850" lvl="0" marL="228600" marR="0" rtl="0" algn="l">
              <a:lnSpc>
                <a:spcPct val="115000"/>
              </a:lnSpc>
              <a:spcBef>
                <a:spcPts val="0"/>
              </a:spcBef>
              <a:spcAft>
                <a:spcPts val="0"/>
              </a:spcAft>
              <a:buSzPts val="1700"/>
              <a:buChar char="•"/>
            </a:pPr>
            <a:r>
              <a:rPr b="1" lang="en-US" sz="1700"/>
              <a:t>False Positives must be avoided more </a:t>
            </a:r>
            <a:r>
              <a:rPr b="1" lang="en-US" sz="1700"/>
              <a:t>vigorously</a:t>
            </a:r>
            <a:r>
              <a:rPr b="1" lang="en-US" sz="1700"/>
              <a:t> than False Negatives</a:t>
            </a:r>
            <a:r>
              <a:rPr lang="en-US" sz="1700"/>
              <a:t> as false optimism shall cost SpaceY a lot of money</a:t>
            </a:r>
            <a:endParaRPr sz="1700"/>
          </a:p>
        </p:txBody>
      </p:sp>
      <p:sp>
        <p:nvSpPr>
          <p:cNvPr id="417" name="Google Shape;417;p4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Confusion Matrix</a:t>
            </a:r>
            <a:endParaRPr sz="4000">
              <a:solidFill>
                <a:srgbClr val="0B49CB"/>
              </a:solidFill>
              <a:latin typeface="IBM Plex Mono SemiBold"/>
              <a:ea typeface="IBM Plex Mono SemiBold"/>
              <a:cs typeface="IBM Plex Mono SemiBold"/>
              <a:sym typeface="IBM Plex Mono SemiBold"/>
            </a:endParaRPr>
          </a:p>
        </p:txBody>
      </p:sp>
      <p:pic>
        <p:nvPicPr>
          <p:cNvPr id="418" name="Google Shape;418;p44"/>
          <p:cNvPicPr preferRelativeResize="0"/>
          <p:nvPr/>
        </p:nvPicPr>
        <p:blipFill>
          <a:blip r:embed="rId4">
            <a:alphaModFix/>
          </a:blip>
          <a:stretch>
            <a:fillRect/>
          </a:stretch>
        </p:blipFill>
        <p:spPr>
          <a:xfrm>
            <a:off x="6096000" y="1588638"/>
            <a:ext cx="5048250" cy="43338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22" name="Shape 422"/>
        <p:cNvGrpSpPr/>
        <p:nvPr/>
      </p:nvGrpSpPr>
      <p:grpSpPr>
        <a:xfrm>
          <a:off x="0" y="0"/>
          <a:ext cx="0" cy="0"/>
          <a:chOff x="0" y="0"/>
          <a:chExt cx="0" cy="0"/>
        </a:xfrm>
      </p:grpSpPr>
      <p:sp>
        <p:nvSpPr>
          <p:cNvPr id="423" name="Google Shape;423;p4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24" name="Google Shape;424;p45"/>
          <p:cNvSpPr txBox="1"/>
          <p:nvPr>
            <p:ph idx="1" type="body"/>
          </p:nvPr>
        </p:nvSpPr>
        <p:spPr>
          <a:xfrm>
            <a:off x="770011" y="1875054"/>
            <a:ext cx="5903913"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1400"/>
              </a:spcBef>
              <a:spcAft>
                <a:spcPts val="0"/>
              </a:spcAft>
              <a:buClr>
                <a:srgbClr val="292929"/>
              </a:buClr>
              <a:buSzPts val="2200"/>
              <a:buFont typeface="Arial"/>
              <a:buChar char="•"/>
            </a:pPr>
            <a:r>
              <a:t/>
            </a:r>
            <a:endParaRPr/>
          </a:p>
        </p:txBody>
      </p:sp>
      <p:sp>
        <p:nvSpPr>
          <p:cNvPr id="425" name="Google Shape;425;p4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Conclusions</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0" name="Shape 430"/>
        <p:cNvGrpSpPr/>
        <p:nvPr/>
      </p:nvGrpSpPr>
      <p:grpSpPr>
        <a:xfrm>
          <a:off x="0" y="0"/>
          <a:ext cx="0" cy="0"/>
          <a:chOff x="0" y="0"/>
          <a:chExt cx="0" cy="0"/>
        </a:xfrm>
      </p:grpSpPr>
      <p:sp>
        <p:nvSpPr>
          <p:cNvPr id="431" name="Google Shape;431;p4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32" name="Google Shape;432;p46"/>
          <p:cNvSpPr txBox="1"/>
          <p:nvPr>
            <p:ph idx="1" type="body"/>
          </p:nvPr>
        </p:nvSpPr>
        <p:spPr>
          <a:xfrm>
            <a:off x="770011" y="1859522"/>
            <a:ext cx="10515600"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Include any relevant assets like Python code snippets, SQL queries, charts, Notebook outputs, or data sets that you may have created during this project</a:t>
            </a:r>
            <a:endParaRPr/>
          </a:p>
        </p:txBody>
      </p:sp>
      <p:sp>
        <p:nvSpPr>
          <p:cNvPr id="433" name="Google Shape;433;p4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Appendix</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7" name="Shape 437"/>
        <p:cNvGrpSpPr/>
        <p:nvPr/>
      </p:nvGrpSpPr>
      <p:grpSpPr>
        <a:xfrm>
          <a:off x="0" y="0"/>
          <a:ext cx="0" cy="0"/>
          <a:chOff x="0" y="0"/>
          <a:chExt cx="0" cy="0"/>
        </a:xfrm>
      </p:grpSpPr>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5"/>
          <p:cNvSpPr txBox="1"/>
          <p:nvPr>
            <p:ph idx="12" type="sldNum"/>
          </p:nvPr>
        </p:nvSpPr>
        <p:spPr>
          <a:xfrm>
            <a:off x="94488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15" name="Google Shape;115;p5"/>
          <p:cNvSpPr txBox="1"/>
          <p:nvPr/>
        </p:nvSpPr>
        <p:spPr>
          <a:xfrm>
            <a:off x="765313" y="2812774"/>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p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2" name="Google Shape;122;p6"/>
          <p:cNvSpPr txBox="1"/>
          <p:nvPr/>
        </p:nvSpPr>
        <p:spPr>
          <a:xfrm>
            <a:off x="770011" y="1580808"/>
            <a:ext cx="10104817" cy="5211877"/>
          </a:xfrm>
          <a:prstGeom prst="rect">
            <a:avLst/>
          </a:prstGeom>
          <a:noFill/>
          <a:ln>
            <a:noFill/>
          </a:ln>
        </p:spPr>
        <p:txBody>
          <a:bodyPr anchorCtr="0" anchor="t" bIns="45700" lIns="91425" spcFirstLastPara="1" rIns="91425" wrap="square" tIns="45700">
            <a:normAutofit fontScale="25000" lnSpcReduction="20000"/>
          </a:bodyPr>
          <a:lstStyle/>
          <a:p>
            <a:pPr indent="0" lvl="0" marL="0" marR="0" rtl="0" algn="l">
              <a:lnSpc>
                <a:spcPct val="115000"/>
              </a:lnSpc>
              <a:spcBef>
                <a:spcPts val="0"/>
              </a:spcBef>
              <a:spcAft>
                <a:spcPts val="0"/>
              </a:spcAft>
              <a:buClr>
                <a:srgbClr val="0B49CB"/>
              </a:buClr>
              <a:buSzPct val="100000"/>
              <a:buFont typeface="Arial"/>
              <a:buNone/>
            </a:pPr>
            <a:r>
              <a:rPr lang="en-US" sz="8800">
                <a:solidFill>
                  <a:srgbClr val="0B49CB"/>
                </a:solidFill>
                <a:latin typeface="Arial"/>
                <a:ea typeface="Arial"/>
                <a:cs typeface="Arial"/>
                <a:sym typeface="Arial"/>
              </a:rPr>
              <a:t>Executive Summary</a:t>
            </a:r>
            <a:endParaRPr/>
          </a:p>
          <a:p>
            <a:pPr indent="-228600" lvl="0" marL="228600" marR="0" rtl="0" algn="l">
              <a:lnSpc>
                <a:spcPct val="115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Data collection methodology:</a:t>
            </a:r>
            <a:endParaRPr/>
          </a:p>
          <a:p>
            <a:pPr indent="-228600" lvl="1" marL="685800" marR="0" rtl="0" algn="l">
              <a:lnSpc>
                <a:spcPct val="115000"/>
              </a:lnSpc>
              <a:spcBef>
                <a:spcPts val="1400"/>
              </a:spcBef>
              <a:spcAft>
                <a:spcPts val="0"/>
              </a:spcAft>
              <a:buClr>
                <a:srgbClr val="757070"/>
              </a:buClr>
              <a:buSzPct val="100000"/>
              <a:buFont typeface="Arial"/>
              <a:buChar char="•"/>
            </a:pPr>
            <a:r>
              <a:rPr lang="en-US" sz="7600">
                <a:solidFill>
                  <a:srgbClr val="757070"/>
                </a:solidFill>
              </a:rPr>
              <a:t>Used the </a:t>
            </a:r>
            <a:r>
              <a:rPr lang="en-US" sz="7600">
                <a:solidFill>
                  <a:srgbClr val="757070"/>
                </a:solidFill>
              </a:rPr>
              <a:t>open source</a:t>
            </a:r>
            <a:r>
              <a:rPr lang="en-US" sz="7600">
                <a:solidFill>
                  <a:srgbClr val="757070"/>
                </a:solidFill>
              </a:rPr>
              <a:t> APIs to SpaceX’s database to </a:t>
            </a:r>
            <a:r>
              <a:rPr lang="en-US" sz="7600">
                <a:solidFill>
                  <a:srgbClr val="757070"/>
                </a:solidFill>
              </a:rPr>
              <a:t>retrieve information on their past launches, payloads, launch sites and rockets used in each launch</a:t>
            </a:r>
            <a:endParaRPr sz="7600">
              <a:solidFill>
                <a:srgbClr val="757070"/>
              </a:solidFill>
            </a:endParaRPr>
          </a:p>
          <a:p>
            <a:pPr indent="-228600" lvl="1" marL="685800" marR="0" rtl="0" algn="l">
              <a:lnSpc>
                <a:spcPct val="115000"/>
              </a:lnSpc>
              <a:spcBef>
                <a:spcPts val="1400"/>
              </a:spcBef>
              <a:spcAft>
                <a:spcPts val="0"/>
              </a:spcAft>
              <a:buClr>
                <a:srgbClr val="757070"/>
              </a:buClr>
              <a:buSzPct val="100000"/>
              <a:buChar char="•"/>
            </a:pPr>
            <a:r>
              <a:rPr lang="en-US" sz="7600">
                <a:solidFill>
                  <a:srgbClr val="757070"/>
                </a:solidFill>
              </a:rPr>
              <a:t>Web-scraped tables describing some launch metrics from Wikipedia</a:t>
            </a:r>
            <a:endParaRPr sz="7600">
              <a:solidFill>
                <a:srgbClr val="757070"/>
              </a:solidFill>
            </a:endParaRPr>
          </a:p>
          <a:p>
            <a:pPr indent="-228600" lvl="0" marL="228600" marR="0" rtl="0" algn="l">
              <a:lnSpc>
                <a:spcPct val="115000"/>
              </a:lnSpc>
              <a:spcBef>
                <a:spcPts val="1400"/>
              </a:spcBef>
              <a:spcAft>
                <a:spcPts val="0"/>
              </a:spcAft>
              <a:buClr>
                <a:srgbClr val="292929"/>
              </a:buClr>
              <a:buSzPct val="100000"/>
              <a:buFont typeface="Arial"/>
              <a:buChar char="•"/>
            </a:pPr>
            <a:r>
              <a:rPr lang="en-US" sz="8800">
                <a:solidFill>
                  <a:srgbClr val="292929"/>
                </a:solidFill>
              </a:rPr>
              <a:t>D</a:t>
            </a:r>
            <a:r>
              <a:rPr lang="en-US" sz="8800">
                <a:solidFill>
                  <a:srgbClr val="292929"/>
                </a:solidFill>
                <a:latin typeface="Arial"/>
                <a:ea typeface="Arial"/>
                <a:cs typeface="Arial"/>
                <a:sym typeface="Arial"/>
              </a:rPr>
              <a:t>ata wrangling</a:t>
            </a:r>
            <a:endParaRPr/>
          </a:p>
          <a:p>
            <a:pPr indent="-228600" lvl="1" marL="685800" marR="0" rtl="0" algn="l">
              <a:lnSpc>
                <a:spcPct val="115000"/>
              </a:lnSpc>
              <a:spcBef>
                <a:spcPts val="1400"/>
              </a:spcBef>
              <a:spcAft>
                <a:spcPts val="0"/>
              </a:spcAft>
              <a:buClr>
                <a:srgbClr val="757070"/>
              </a:buClr>
              <a:buSzPct val="100000"/>
              <a:buFont typeface="Arial"/>
              <a:buChar char="•"/>
            </a:pPr>
            <a:r>
              <a:rPr lang="en-US" sz="7600">
                <a:solidFill>
                  <a:srgbClr val="757070"/>
                </a:solidFill>
              </a:rPr>
              <a:t>Each missing feature value was replaced with values that reflected realistic situations</a:t>
            </a:r>
            <a:endParaRPr sz="7600">
              <a:solidFill>
                <a:srgbClr val="757070"/>
              </a:solidFill>
            </a:endParaRPr>
          </a:p>
          <a:p>
            <a:pPr indent="-228600" lvl="1" marL="685800" marR="0" rtl="0" algn="l">
              <a:lnSpc>
                <a:spcPct val="115000"/>
              </a:lnSpc>
              <a:spcBef>
                <a:spcPts val="1400"/>
              </a:spcBef>
              <a:spcAft>
                <a:spcPts val="0"/>
              </a:spcAft>
              <a:buClr>
                <a:srgbClr val="757070"/>
              </a:buClr>
              <a:buSzPct val="100000"/>
              <a:buChar char="•"/>
            </a:pPr>
            <a:r>
              <a:rPr lang="en-US" sz="7600">
                <a:solidFill>
                  <a:srgbClr val="757070"/>
                </a:solidFill>
              </a:rPr>
              <a:t>Sufficient data was accumulated and standardized from different sources</a:t>
            </a:r>
            <a:endParaRPr sz="7600">
              <a:solidFill>
                <a:srgbClr val="757070"/>
              </a:solidFill>
            </a:endParaRPr>
          </a:p>
          <a:p>
            <a:pPr indent="-228600" lvl="0" marL="228600" marR="0" rtl="0" algn="l">
              <a:lnSpc>
                <a:spcPct val="115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a:t>
            </a:r>
            <a:r>
              <a:rPr lang="en-US" sz="8800">
                <a:solidFill>
                  <a:srgbClr val="292929"/>
                </a:solidFill>
              </a:rPr>
              <a:t>ed</a:t>
            </a:r>
            <a:r>
              <a:rPr lang="en-US" sz="8800">
                <a:solidFill>
                  <a:srgbClr val="292929"/>
                </a:solidFill>
                <a:latin typeface="Arial"/>
                <a:ea typeface="Arial"/>
                <a:cs typeface="Arial"/>
                <a:sym typeface="Arial"/>
              </a:rPr>
              <a:t> exploratory data analysis (EDA) using visualization and SQL</a:t>
            </a:r>
            <a:endParaRPr/>
          </a:p>
          <a:p>
            <a:pPr indent="-228600" lvl="0" marL="228600" marR="0" rtl="0" algn="l">
              <a:lnSpc>
                <a:spcPct val="115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Performed interactive visual analytics using Folium and Plotly Dash</a:t>
            </a:r>
            <a:endParaRPr/>
          </a:p>
          <a:p>
            <a:pPr indent="-228600" lvl="0" marL="228600" marR="0" rtl="0" algn="l">
              <a:lnSpc>
                <a:spcPct val="115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Performed predictive analysis using classification models</a:t>
            </a:r>
            <a:endParaRPr/>
          </a:p>
          <a:p>
            <a:pPr indent="-88900" lvl="0" marL="228600" marR="0" rtl="0" algn="l">
              <a:lnSpc>
                <a:spcPct val="120000"/>
              </a:lnSpc>
              <a:spcBef>
                <a:spcPts val="1400"/>
              </a:spcBef>
              <a:spcAft>
                <a:spcPts val="0"/>
              </a:spcAft>
              <a:buClr>
                <a:srgbClr val="0070C0"/>
              </a:buClr>
              <a:buSzPct val="100000"/>
              <a:buFont typeface="Arial"/>
              <a:buNone/>
            </a:pPr>
            <a:r>
              <a:t/>
            </a:r>
            <a:endParaRPr sz="88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p:txBody>
      </p:sp>
      <p:sp>
        <p:nvSpPr>
          <p:cNvPr id="123" name="Google Shape;123;p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Methodology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9" name="Google Shape;129;p7"/>
          <p:cNvSpPr txBox="1"/>
          <p:nvPr>
            <p:ph idx="1" type="body"/>
          </p:nvPr>
        </p:nvSpPr>
        <p:spPr>
          <a:xfrm>
            <a:off x="770000" y="1316550"/>
            <a:ext cx="10515600" cy="5310900"/>
          </a:xfrm>
          <a:prstGeom prst="rect">
            <a:avLst/>
          </a:prstGeom>
          <a:noFill/>
          <a:ln>
            <a:noFill/>
          </a:ln>
        </p:spPr>
        <p:txBody>
          <a:bodyPr anchorCtr="0" anchor="t" bIns="45700" lIns="91425" spcFirstLastPara="1" rIns="91425" wrap="square" tIns="45700">
            <a:noAutofit/>
          </a:bodyPr>
          <a:lstStyle/>
          <a:p>
            <a:pPr indent="-222250" lvl="0" marL="228600" marR="0" rtl="0" algn="l">
              <a:lnSpc>
                <a:spcPct val="115000"/>
              </a:lnSpc>
              <a:spcBef>
                <a:spcPts val="0"/>
              </a:spcBef>
              <a:spcAft>
                <a:spcPts val="0"/>
              </a:spcAft>
              <a:buClr>
                <a:srgbClr val="292929"/>
              </a:buClr>
              <a:buSzPts val="2100"/>
              <a:buFont typeface="Arial"/>
              <a:buChar char="•"/>
            </a:pPr>
            <a:r>
              <a:rPr lang="en-US" sz="2100">
                <a:solidFill>
                  <a:srgbClr val="292929"/>
                </a:solidFill>
              </a:rPr>
              <a:t>SpaceX provides a set of </a:t>
            </a:r>
            <a:r>
              <a:rPr b="1" lang="en-US" sz="2100">
                <a:solidFill>
                  <a:srgbClr val="292929"/>
                </a:solidFill>
              </a:rPr>
              <a:t>REST APIs</a:t>
            </a:r>
            <a:r>
              <a:rPr lang="en-US" sz="2100">
                <a:solidFill>
                  <a:srgbClr val="292929"/>
                </a:solidFill>
              </a:rPr>
              <a:t> that can be used to access their databases which have all necessary information about their rocket ships and their launches </a:t>
            </a:r>
            <a:endParaRPr sz="1300"/>
          </a:p>
          <a:p>
            <a:pPr indent="-222250" lvl="0" marL="228600" marR="0" rtl="0" algn="l">
              <a:lnSpc>
                <a:spcPct val="115000"/>
              </a:lnSpc>
              <a:spcBef>
                <a:spcPts val="1400"/>
              </a:spcBef>
              <a:spcAft>
                <a:spcPts val="0"/>
              </a:spcAft>
              <a:buClr>
                <a:srgbClr val="292929"/>
              </a:buClr>
              <a:buSzPts val="2100"/>
              <a:buFont typeface="Arial"/>
              <a:buChar char="•"/>
            </a:pPr>
            <a:r>
              <a:rPr lang="en-US" sz="2100" u="sng">
                <a:solidFill>
                  <a:schemeClr val="hlink"/>
                </a:solidFill>
                <a:hlinkClick r:id="rId4"/>
              </a:rPr>
              <a:t>https://api.spacexdata.com/v4/launches/past</a:t>
            </a:r>
            <a:r>
              <a:rPr lang="en-US" sz="2100">
                <a:solidFill>
                  <a:srgbClr val="292929"/>
                </a:solidFill>
              </a:rPr>
              <a:t> - API to download all the </a:t>
            </a:r>
            <a:r>
              <a:rPr b="1" lang="en-US" sz="2100">
                <a:solidFill>
                  <a:srgbClr val="292929"/>
                </a:solidFill>
              </a:rPr>
              <a:t>past launches, successful as well as failed ones</a:t>
            </a:r>
            <a:r>
              <a:rPr lang="en-US" sz="2100">
                <a:solidFill>
                  <a:srgbClr val="292929"/>
                </a:solidFill>
              </a:rPr>
              <a:t> from SpaceX repos</a:t>
            </a:r>
            <a:endParaRPr sz="2100">
              <a:solidFill>
                <a:srgbClr val="292929"/>
              </a:solidFill>
            </a:endParaRPr>
          </a:p>
          <a:p>
            <a:pPr indent="-222250" lvl="0" marL="228600" marR="0" rtl="0" algn="l">
              <a:lnSpc>
                <a:spcPct val="115000"/>
              </a:lnSpc>
              <a:spcBef>
                <a:spcPts val="1400"/>
              </a:spcBef>
              <a:spcAft>
                <a:spcPts val="0"/>
              </a:spcAft>
              <a:buClr>
                <a:srgbClr val="292929"/>
              </a:buClr>
              <a:buSzPts val="2100"/>
              <a:buChar char="•"/>
            </a:pPr>
            <a:r>
              <a:rPr lang="en-US" sz="2100" u="sng">
                <a:solidFill>
                  <a:schemeClr val="hlink"/>
                </a:solidFill>
                <a:hlinkClick r:id="rId5"/>
              </a:rPr>
              <a:t>https://api.spacexdata.com/v4/cores/</a:t>
            </a:r>
            <a:r>
              <a:rPr lang="en-US" sz="2100">
                <a:solidFill>
                  <a:srgbClr val="292929"/>
                </a:solidFill>
              </a:rPr>
              <a:t> - </a:t>
            </a:r>
            <a:r>
              <a:rPr b="1" lang="en-US" sz="2100">
                <a:solidFill>
                  <a:srgbClr val="292929"/>
                </a:solidFill>
              </a:rPr>
              <a:t>Core data</a:t>
            </a:r>
            <a:r>
              <a:rPr lang="en-US" sz="2100">
                <a:solidFill>
                  <a:srgbClr val="292929"/>
                </a:solidFill>
              </a:rPr>
              <a:t> that shall inform on outcome of the landing, the type of the landing, number of flights with that core, whether gridfins were used, whether the core is reused, whether legs were used, the landing pad used, etc.</a:t>
            </a:r>
            <a:endParaRPr sz="2100">
              <a:solidFill>
                <a:srgbClr val="292929"/>
              </a:solidFill>
            </a:endParaRPr>
          </a:p>
          <a:p>
            <a:pPr indent="-222250" lvl="0" marL="228600" marR="0" rtl="0" algn="l">
              <a:lnSpc>
                <a:spcPct val="115000"/>
              </a:lnSpc>
              <a:spcBef>
                <a:spcPts val="1400"/>
              </a:spcBef>
              <a:spcAft>
                <a:spcPts val="0"/>
              </a:spcAft>
              <a:buClr>
                <a:srgbClr val="292929"/>
              </a:buClr>
              <a:buSzPts val="2100"/>
              <a:buChar char="•"/>
            </a:pPr>
            <a:r>
              <a:rPr lang="en-US" sz="2100" u="sng">
                <a:solidFill>
                  <a:schemeClr val="hlink"/>
                </a:solidFill>
                <a:hlinkClick r:id="rId6"/>
              </a:rPr>
              <a:t>https://api.spacexdata.com/v4/payloads/</a:t>
            </a:r>
            <a:r>
              <a:rPr lang="en-US" sz="2100">
                <a:solidFill>
                  <a:srgbClr val="292929"/>
                </a:solidFill>
              </a:rPr>
              <a:t> - to learn the </a:t>
            </a:r>
            <a:r>
              <a:rPr b="1" lang="en-US" sz="2100">
                <a:solidFill>
                  <a:srgbClr val="292929"/>
                </a:solidFill>
              </a:rPr>
              <a:t>mass of the payload and the orbit</a:t>
            </a:r>
            <a:r>
              <a:rPr lang="en-US" sz="2100">
                <a:solidFill>
                  <a:srgbClr val="292929"/>
                </a:solidFill>
              </a:rPr>
              <a:t> that it is going to</a:t>
            </a:r>
            <a:endParaRPr sz="2100">
              <a:solidFill>
                <a:srgbClr val="292929"/>
              </a:solidFill>
            </a:endParaRPr>
          </a:p>
          <a:p>
            <a:pPr indent="-222250" lvl="0" marL="228600" marR="0" rtl="0" algn="l">
              <a:lnSpc>
                <a:spcPct val="115000"/>
              </a:lnSpc>
              <a:spcBef>
                <a:spcPts val="1400"/>
              </a:spcBef>
              <a:spcAft>
                <a:spcPts val="0"/>
              </a:spcAft>
              <a:buClr>
                <a:srgbClr val="292929"/>
              </a:buClr>
              <a:buSzPts val="2100"/>
              <a:buChar char="•"/>
            </a:pPr>
            <a:r>
              <a:rPr lang="en-US" sz="2100" u="sng">
                <a:solidFill>
                  <a:schemeClr val="hlink"/>
                </a:solidFill>
                <a:hlinkClick r:id="rId7"/>
              </a:rPr>
              <a:t>https://api.spacexdata.com/v4/launchpads/</a:t>
            </a:r>
            <a:r>
              <a:rPr lang="en-US" sz="2100">
                <a:solidFill>
                  <a:srgbClr val="292929"/>
                </a:solidFill>
              </a:rPr>
              <a:t> - to know the name of the </a:t>
            </a:r>
            <a:r>
              <a:rPr b="1" lang="en-US" sz="2100">
                <a:solidFill>
                  <a:srgbClr val="292929"/>
                </a:solidFill>
              </a:rPr>
              <a:t>launch site </a:t>
            </a:r>
            <a:r>
              <a:rPr lang="en-US" sz="2100">
                <a:solidFill>
                  <a:srgbClr val="292929"/>
                </a:solidFill>
              </a:rPr>
              <a:t>being used, the longitude, and the latitude</a:t>
            </a:r>
            <a:endParaRPr sz="2100">
              <a:solidFill>
                <a:srgbClr val="292929"/>
              </a:solidFill>
            </a:endParaRPr>
          </a:p>
          <a:p>
            <a:pPr indent="-222250" lvl="0" marL="228600" marR="0" rtl="0" algn="l">
              <a:lnSpc>
                <a:spcPct val="115000"/>
              </a:lnSpc>
              <a:spcBef>
                <a:spcPts val="1400"/>
              </a:spcBef>
              <a:spcAft>
                <a:spcPts val="0"/>
              </a:spcAft>
              <a:buClr>
                <a:srgbClr val="292929"/>
              </a:buClr>
              <a:buSzPts val="2100"/>
              <a:buChar char="•"/>
            </a:pPr>
            <a:r>
              <a:rPr lang="en-US" sz="2100" u="sng">
                <a:solidFill>
                  <a:schemeClr val="hlink"/>
                </a:solidFill>
                <a:hlinkClick r:id="rId8"/>
              </a:rPr>
              <a:t>https://api.spacexdata.com/v4/rockets/</a:t>
            </a:r>
            <a:r>
              <a:rPr lang="en-US" sz="2100">
                <a:solidFill>
                  <a:srgbClr val="292929"/>
                </a:solidFill>
              </a:rPr>
              <a:t> - to know the name of </a:t>
            </a:r>
            <a:r>
              <a:rPr b="1" lang="en-US" sz="2100">
                <a:solidFill>
                  <a:srgbClr val="292929"/>
                </a:solidFill>
              </a:rPr>
              <a:t>the booster</a:t>
            </a:r>
            <a:endParaRPr b="1" sz="2100">
              <a:solidFill>
                <a:srgbClr val="292929"/>
              </a:solidFill>
            </a:endParaRPr>
          </a:p>
          <a:p>
            <a:pPr indent="0" lvl="0" marL="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130" name="Google Shape;130;p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sp>
        <p:nvSpPr>
          <p:cNvPr id="135" name="Google Shape;135;p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6" name="Google Shape;136;p8"/>
          <p:cNvSpPr txBox="1"/>
          <p:nvPr>
            <p:ph idx="1" type="body"/>
          </p:nvPr>
        </p:nvSpPr>
        <p:spPr>
          <a:xfrm>
            <a:off x="816425" y="1459975"/>
            <a:ext cx="5279700" cy="45660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115000"/>
              </a:lnSpc>
              <a:spcBef>
                <a:spcPts val="0"/>
              </a:spcBef>
              <a:spcAft>
                <a:spcPts val="0"/>
              </a:spcAft>
              <a:buClr>
                <a:srgbClr val="292929"/>
              </a:buClr>
              <a:buSzPts val="2200"/>
              <a:buFont typeface="Arial"/>
              <a:buChar char="•"/>
            </a:pPr>
            <a:r>
              <a:rPr lang="en-US" sz="2200">
                <a:solidFill>
                  <a:srgbClr val="292929"/>
                </a:solidFill>
              </a:rPr>
              <a:t>The </a:t>
            </a:r>
            <a:r>
              <a:rPr b="1" lang="en-US" sz="2200">
                <a:solidFill>
                  <a:srgbClr val="292929"/>
                </a:solidFill>
              </a:rPr>
              <a:t>requests</a:t>
            </a:r>
            <a:r>
              <a:rPr lang="en-US" sz="2200">
                <a:solidFill>
                  <a:srgbClr val="292929"/>
                </a:solidFill>
              </a:rPr>
              <a:t> python package helps with HTTP protocol for using the </a:t>
            </a:r>
            <a:r>
              <a:rPr b="1" lang="en-US" sz="2200">
                <a:solidFill>
                  <a:srgbClr val="292929"/>
                </a:solidFill>
              </a:rPr>
              <a:t>REST APIs</a:t>
            </a:r>
            <a:r>
              <a:rPr lang="en-US" sz="2200">
                <a:solidFill>
                  <a:srgbClr val="292929"/>
                </a:solidFill>
              </a:rPr>
              <a:t> provided by SpaceX</a:t>
            </a:r>
            <a:endParaRPr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lang="en-US" sz="2200">
                <a:solidFill>
                  <a:srgbClr val="292929"/>
                </a:solidFill>
              </a:rPr>
              <a:t>Functions are created for each extraction process, which will fetch the information needed for every row of data available in the dataframe</a:t>
            </a:r>
            <a:endParaRPr sz="2200">
              <a:solidFill>
                <a:srgbClr val="292929"/>
              </a:solidFill>
            </a:endParaRPr>
          </a:p>
          <a:p>
            <a:pPr indent="-88900" lvl="0" marL="228600" marR="0" rtl="0" algn="l">
              <a:lnSpc>
                <a:spcPct val="115000"/>
              </a:lnSpc>
              <a:spcBef>
                <a:spcPts val="1400"/>
              </a:spcBef>
              <a:spcAft>
                <a:spcPts val="0"/>
              </a:spcAft>
              <a:buClr>
                <a:schemeClr val="dk1"/>
              </a:buClr>
              <a:buSzPts val="2200"/>
              <a:buFont typeface="Arial"/>
              <a:buNone/>
            </a:pPr>
            <a:r>
              <a:t/>
            </a:r>
            <a:endParaRPr b="0" i="0" sz="2200" u="none" cap="none" strike="noStrike">
              <a:solidFill>
                <a:srgbClr val="292929"/>
              </a:solidFill>
              <a:latin typeface="Arial"/>
              <a:ea typeface="Arial"/>
              <a:cs typeface="Arial"/>
              <a:sym typeface="Arial"/>
            </a:endParaRPr>
          </a:p>
          <a:p>
            <a:pPr indent="-228600" lvl="0" marL="228600" marR="0" rtl="0" algn="l">
              <a:lnSpc>
                <a:spcPct val="115000"/>
              </a:lnSpc>
              <a:spcBef>
                <a:spcPts val="1400"/>
              </a:spcBef>
              <a:spcAft>
                <a:spcPts val="0"/>
              </a:spcAft>
              <a:buClr>
                <a:srgbClr val="292929"/>
              </a:buClr>
              <a:buSzPts val="2200"/>
              <a:buFont typeface="Arial"/>
              <a:buChar char="•"/>
            </a:pPr>
            <a:r>
              <a:rPr b="0" i="0" lang="en-US" sz="2200" u="none" cap="none" strike="noStrike">
                <a:solidFill>
                  <a:srgbClr val="292929"/>
                </a:solidFill>
                <a:latin typeface="Arial"/>
                <a:ea typeface="Arial"/>
                <a:cs typeface="Arial"/>
                <a:sym typeface="Arial"/>
              </a:rPr>
              <a:t>Add the GitHub URL of the completed SpaceX API calls notebook </a:t>
            </a:r>
            <a:r>
              <a:rPr b="0" i="0" lang="en-US" sz="2200" u="none" cap="none" strike="noStrike">
                <a:solidFill>
                  <a:srgbClr val="1C7DDB"/>
                </a:solidFill>
                <a:latin typeface="Arial"/>
                <a:ea typeface="Arial"/>
                <a:cs typeface="Arial"/>
                <a:sym typeface="Arial"/>
              </a:rPr>
              <a:t>(must include completed code cell and outcome cell), </a:t>
            </a:r>
            <a:r>
              <a:rPr b="0" i="0" lang="en-US" sz="2200" u="none" cap="none" strike="noStrike">
                <a:solidFill>
                  <a:srgbClr val="292929"/>
                </a:solidFill>
                <a:latin typeface="Arial"/>
                <a:ea typeface="Arial"/>
                <a:cs typeface="Arial"/>
                <a:sym typeface="Arial"/>
              </a:rPr>
              <a:t>as an external reference and peer-review purpose</a:t>
            </a:r>
            <a:endParaRPr sz="2200"/>
          </a:p>
          <a:p>
            <a:pPr indent="-50800" lvl="0" marL="228600" marR="0" rtl="0" algn="l">
              <a:lnSpc>
                <a:spcPct val="90000"/>
              </a:lnSpc>
              <a:spcBef>
                <a:spcPts val="1000"/>
              </a:spcBef>
              <a:spcAft>
                <a:spcPts val="0"/>
              </a:spcAft>
              <a:buClr>
                <a:schemeClr val="dk1"/>
              </a:buClr>
              <a:buSzPts val="2800"/>
              <a:buFont typeface="Arial"/>
              <a:buNone/>
            </a:pPr>
            <a:r>
              <a:t/>
            </a:r>
            <a:endParaRPr sz="22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1800">
              <a:solidFill>
                <a:schemeClr val="dk1"/>
              </a:solidFill>
              <a:latin typeface="Calibri"/>
              <a:ea typeface="Calibri"/>
              <a:cs typeface="Calibri"/>
              <a:sym typeface="Calibri"/>
            </a:endParaRPr>
          </a:p>
        </p:txBody>
      </p:sp>
      <p:sp>
        <p:nvSpPr>
          <p:cNvPr id="137" name="Google Shape;137;p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SpaceX API</a:t>
            </a:r>
            <a:endParaRPr/>
          </a:p>
        </p:txBody>
      </p:sp>
      <p:pic>
        <p:nvPicPr>
          <p:cNvPr id="138" name="Google Shape;138;p8"/>
          <p:cNvPicPr preferRelativeResize="0"/>
          <p:nvPr/>
        </p:nvPicPr>
        <p:blipFill>
          <a:blip r:embed="rId4">
            <a:alphaModFix/>
          </a:blip>
          <a:stretch>
            <a:fillRect/>
          </a:stretch>
        </p:blipFill>
        <p:spPr>
          <a:xfrm>
            <a:off x="6233675" y="1087700"/>
            <a:ext cx="4184900" cy="5472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44" name="Google Shape;144;p9"/>
          <p:cNvSpPr txBox="1"/>
          <p:nvPr>
            <p:ph idx="1" type="body"/>
          </p:nvPr>
        </p:nvSpPr>
        <p:spPr>
          <a:xfrm>
            <a:off x="922398" y="1792300"/>
            <a:ext cx="4475700" cy="38115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115000"/>
              </a:lnSpc>
              <a:spcBef>
                <a:spcPts val="0"/>
              </a:spcBef>
              <a:spcAft>
                <a:spcPts val="0"/>
              </a:spcAft>
              <a:buClr>
                <a:srgbClr val="292929"/>
              </a:buClr>
              <a:buSzPts val="2200"/>
              <a:buFont typeface="Arial"/>
              <a:buChar char="•"/>
            </a:pPr>
            <a:r>
              <a:rPr b="1" lang="en-US" sz="2200">
                <a:solidFill>
                  <a:srgbClr val="292929"/>
                </a:solidFill>
              </a:rPr>
              <a:t>BeautifulSoup</a:t>
            </a:r>
            <a:r>
              <a:rPr lang="en-US" sz="2200">
                <a:solidFill>
                  <a:srgbClr val="292929"/>
                </a:solidFill>
              </a:rPr>
              <a:t> Python Package is used to parse HTML content from web source files</a:t>
            </a:r>
            <a:endParaRPr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b="1" lang="en-US" sz="2200">
                <a:solidFill>
                  <a:srgbClr val="292929"/>
                </a:solidFill>
              </a:rPr>
              <a:t>Wikipedia page on Falcon 9 launches in 2020</a:t>
            </a:r>
            <a:r>
              <a:rPr lang="en-US" sz="2200">
                <a:solidFill>
                  <a:srgbClr val="292929"/>
                </a:solidFill>
              </a:rPr>
              <a:t> holds tables consisting detailed information on each launch</a:t>
            </a:r>
            <a:endParaRPr sz="2200">
              <a:solidFill>
                <a:srgbClr val="292929"/>
              </a:solidFill>
            </a:endParaRPr>
          </a:p>
          <a:p>
            <a:pPr indent="-228600" lvl="0" marL="228600" marR="0" rtl="0" algn="l">
              <a:lnSpc>
                <a:spcPct val="115000"/>
              </a:lnSpc>
              <a:spcBef>
                <a:spcPts val="0"/>
              </a:spcBef>
              <a:spcAft>
                <a:spcPts val="0"/>
              </a:spcAft>
              <a:buClr>
                <a:srgbClr val="292929"/>
              </a:buClr>
              <a:buSzPts val="2200"/>
              <a:buChar char="•"/>
            </a:pPr>
            <a:r>
              <a:rPr lang="en-US" sz="2200">
                <a:solidFill>
                  <a:srgbClr val="292929"/>
                </a:solidFill>
              </a:rPr>
              <a:t>This page is chosen for </a:t>
            </a:r>
            <a:r>
              <a:rPr b="1" lang="en-US" sz="2200">
                <a:solidFill>
                  <a:srgbClr val="292929"/>
                </a:solidFill>
              </a:rPr>
              <a:t>scraping</a:t>
            </a:r>
            <a:endParaRPr b="1" sz="2200">
              <a:solidFill>
                <a:srgbClr val="292929"/>
              </a:solidFill>
            </a:endParaRPr>
          </a:p>
          <a:p>
            <a:pPr indent="-228600" lvl="0" marL="228600" marR="0" rtl="0" algn="l">
              <a:lnSpc>
                <a:spcPct val="115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Add the GitHub URL of the completed web scraping notebook, as an external reference and peer-review purpose</a:t>
            </a:r>
            <a:endParaRPr/>
          </a:p>
        </p:txBody>
      </p:sp>
      <p:sp>
        <p:nvSpPr>
          <p:cNvPr id="145" name="Google Shape;145;p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05493"/>
              </a:buClr>
              <a:buSzPct val="100000"/>
              <a:buFont typeface="IBM Plex Mono SemiBold"/>
              <a:buNone/>
            </a:pPr>
            <a:r>
              <a:t/>
            </a:r>
            <a:endParaRPr sz="4000">
              <a:solidFill>
                <a:srgbClr val="1C7DDB"/>
              </a:solidFill>
              <a:latin typeface="Arial"/>
              <a:ea typeface="Arial"/>
              <a:cs typeface="Arial"/>
              <a:sym typeface="Arial"/>
            </a:endParaRPr>
          </a:p>
        </p:txBody>
      </p:sp>
      <p:sp>
        <p:nvSpPr>
          <p:cNvPr id="146" name="Google Shape;146;p9"/>
          <p:cNvSpPr txBox="1"/>
          <p:nvPr/>
        </p:nvSpPr>
        <p:spPr>
          <a:xfrm>
            <a:off x="922411" y="6910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Scraping</a:t>
            </a:r>
            <a:endParaRPr sz="4000">
              <a:solidFill>
                <a:srgbClr val="0B49CB"/>
              </a:solidFill>
              <a:latin typeface="IBM Plex Mono SemiBold"/>
              <a:ea typeface="IBM Plex Mono SemiBold"/>
              <a:cs typeface="IBM Plex Mono SemiBold"/>
              <a:sym typeface="IBM Plex Mono SemiBold"/>
            </a:endParaRPr>
          </a:p>
        </p:txBody>
      </p:sp>
      <p:pic>
        <p:nvPicPr>
          <p:cNvPr id="147" name="Google Shape;147;p9"/>
          <p:cNvPicPr preferRelativeResize="0"/>
          <p:nvPr/>
        </p:nvPicPr>
        <p:blipFill>
          <a:blip r:embed="rId4">
            <a:alphaModFix/>
          </a:blip>
          <a:stretch>
            <a:fillRect/>
          </a:stretch>
        </p:blipFill>
        <p:spPr>
          <a:xfrm>
            <a:off x="5007049" y="1392499"/>
            <a:ext cx="6360676" cy="448067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